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30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ヒラギノ角ゴ ProN W3"/>
        <a:ea typeface="ヒラギノ角ゴ ProN W3"/>
        <a:cs typeface="ヒラギノ角ゴ ProN W3"/>
        <a:sym typeface="ヒラギノ角ゴ ProN W3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ヒラギノ角ゴ ProN W3"/>
        <a:ea typeface="ヒラギノ角ゴ ProN W3"/>
        <a:cs typeface="ヒラギノ角ゴ ProN W3"/>
        <a:sym typeface="ヒラギノ角ゴ ProN W3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ヒラギノ角ゴ ProN W3"/>
        <a:ea typeface="ヒラギノ角ゴ ProN W3"/>
        <a:cs typeface="ヒラギノ角ゴ ProN W3"/>
        <a:sym typeface="ヒラギノ角ゴ ProN W3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ヒラギノ角ゴ ProN W3"/>
        <a:ea typeface="ヒラギノ角ゴ ProN W3"/>
        <a:cs typeface="ヒラギノ角ゴ ProN W3"/>
        <a:sym typeface="ヒラギノ角ゴ ProN W3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ヒラギノ角ゴ ProN W3"/>
        <a:ea typeface="ヒラギノ角ゴ ProN W3"/>
        <a:cs typeface="ヒラギノ角ゴ ProN W3"/>
        <a:sym typeface="ヒラギノ角ゴ ProN W3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ヒラギノ角ゴ ProN W3"/>
        <a:ea typeface="ヒラギノ角ゴ ProN W3"/>
        <a:cs typeface="ヒラギノ角ゴ ProN W3"/>
        <a:sym typeface="ヒラギノ角ゴ ProN W3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ヒラギノ角ゴ ProN W3"/>
        <a:ea typeface="ヒラギノ角ゴ ProN W3"/>
        <a:cs typeface="ヒラギノ角ゴ ProN W3"/>
        <a:sym typeface="ヒラギノ角ゴ ProN W3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ヒラギノ角ゴ ProN W3"/>
        <a:ea typeface="ヒラギノ角ゴ ProN W3"/>
        <a:cs typeface="ヒラギノ角ゴ ProN W3"/>
        <a:sym typeface="ヒラギノ角ゴ ProN W3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ヒラギノ角ゴ ProN W3"/>
        <a:ea typeface="ヒラギノ角ゴ ProN W3"/>
        <a:cs typeface="ヒラギノ角ゴ ProN W3"/>
        <a:sym typeface="ヒラギノ角ゴ ProN W3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CB8FF"/>
    <a:srgbClr val="3D62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1" d="100"/>
          <a:sy n="31" d="100"/>
        </p:scale>
        <p:origin x="450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ja-JP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0.20218"/>
          <c:y val="6.8273E-2"/>
          <c:w val="0.79281999999999997"/>
          <c:h val="0.819829000000000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需要量</c:v>
                </c:pt>
              </c:strCache>
            </c:strRef>
          </c:tx>
          <c:spPr>
            <a:solidFill>
              <a:schemeClr val="accent1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100" b="0" i="0" u="none" strike="noStrike">
                    <a:solidFill>
                      <a:srgbClr val="FFFFFF"/>
                    </a:solidFill>
                    <a:latin typeface="游ゴシック体 ミディアム"/>
                  </a:defRPr>
                </a:pPr>
                <a:endParaRPr lang="ja-JP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Sheet1!$B$1:$D$1</c:f>
              <c:strCache>
                <c:ptCount val="3"/>
                <c:pt idx="0">
                  <c:v>2020年</c:v>
                </c:pt>
                <c:pt idx="1">
                  <c:v>2025年</c:v>
                </c:pt>
                <c:pt idx="2">
                  <c:v>2028年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1127246</c:v>
                </c:pt>
                <c:pt idx="1">
                  <c:v>1154004</c:v>
                </c:pt>
                <c:pt idx="2">
                  <c:v>1174508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2-4CED-8BFC-263292659F5E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供給量</c:v>
                </c:pt>
              </c:strCache>
            </c:strRef>
          </c:tx>
          <c:spPr>
            <a:solidFill>
              <a:schemeClr val="accent3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800" b="0" i="0" u="none" strike="noStrike">
                    <a:solidFill>
                      <a:srgbClr val="FFFFFF"/>
                    </a:solidFill>
                    <a:latin typeface="游ゴシック体 ミディアム"/>
                  </a:defRPr>
                </a:pPr>
                <a:endParaRPr lang="ja-JP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Sheet1!$B$1:$D$1</c:f>
              <c:strCache>
                <c:ptCount val="3"/>
                <c:pt idx="0">
                  <c:v>2020年</c:v>
                </c:pt>
                <c:pt idx="1">
                  <c:v>2025年</c:v>
                </c:pt>
                <c:pt idx="2">
                  <c:v>2028年</c:v>
                </c:pt>
              </c:strCache>
            </c:strRef>
          </c:cat>
          <c:val>
            <c:numRef>
              <c:f>Sheet1!$B$3:$D$3</c:f>
              <c:numCache>
                <c:formatCode>General</c:formatCode>
                <c:ptCount val="3"/>
                <c:pt idx="0">
                  <c:v>983188</c:v>
                </c:pt>
                <c:pt idx="1">
                  <c:v>945568</c:v>
                </c:pt>
                <c:pt idx="2">
                  <c:v>896436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8E2-4CED-8BFC-263292659F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-10"/>
        <c:axId val="2094734552"/>
        <c:axId val="2094734553"/>
      </c:bar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>
              <a:defRPr sz="3400" b="0" i="0" u="none" strike="noStrike">
                <a:solidFill>
                  <a:srgbClr val="5E5E5E"/>
                </a:solidFill>
                <a:latin typeface="游ゴシック体 ミディアム"/>
              </a:defRPr>
            </a:pPr>
            <a:endParaRPr lang="ja-JP"/>
          </a:p>
        </c:txPr>
        <c:crossAx val="2094734553"/>
        <c:crosses val="autoZero"/>
        <c:auto val="1"/>
        <c:lblAlgn val="ctr"/>
        <c:lblOffset val="100"/>
        <c:noMultiLvlLbl val="1"/>
      </c:catAx>
      <c:valAx>
        <c:axId val="2094734553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B8B8B8"/>
              </a:solidFill>
              <a:prstDash val="solid"/>
              <a:miter lim="400000"/>
            </a:ln>
          </c:spPr>
        </c:majorGridlines>
        <c:numFmt formatCode="#,##0" sourceLinked="0"/>
        <c:majorTickMark val="none"/>
        <c:minorTickMark val="none"/>
        <c:tickLblPos val="nextTo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>
              <a:defRPr sz="3300" b="0" i="0" u="none" strike="noStrike">
                <a:solidFill>
                  <a:srgbClr val="5E5E5E"/>
                </a:solidFill>
                <a:latin typeface="游ゴシック体 ミディアム"/>
              </a:defRPr>
            </a:pPr>
            <a:endParaRPr lang="ja-JP"/>
          </a:p>
        </c:txPr>
        <c:crossAx val="2094734552"/>
        <c:crosses val="autoZero"/>
        <c:crossBetween val="between"/>
        <c:majorUnit val="300000"/>
        <c:minorUnit val="150000"/>
      </c:valAx>
      <c:spPr>
        <a:noFill/>
        <a:ln w="12700" cap="flat">
          <a:noFill/>
          <a:miter lim="400000"/>
        </a:ln>
        <a:effectLst/>
      </c:spPr>
    </c:plotArea>
    <c:legend>
      <c:legendPos val="l"/>
      <c:layout>
        <c:manualLayout>
          <c:xMode val="edge"/>
          <c:yMode val="edge"/>
          <c:x val="0"/>
          <c:y val="0.78981199999999996"/>
          <c:w val="0.190915"/>
          <c:h val="0.161546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3400" b="0" i="0" u="none" strike="noStrike">
              <a:solidFill>
                <a:srgbClr val="5E5E5E"/>
              </a:solidFill>
              <a:latin typeface="游ゴシック体 ミディアム"/>
            </a:defRPr>
          </a:pPr>
          <a:endParaRPr lang="ja-JP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ja-JP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7.3120199999999996E-2"/>
          <c:y val="0.16006400000000001"/>
          <c:w val="0.87716700000000003"/>
          <c:h val="0.75497599999999998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大型トラック</c:v>
                </c:pt>
              </c:strCache>
            </c:strRef>
          </c:tx>
          <c:spPr>
            <a:ln w="76200" cap="flat">
              <a:solidFill>
                <a:schemeClr val="accent1"/>
              </a:solidFill>
              <a:prstDash val="solid"/>
              <a:miter lim="400000"/>
            </a:ln>
            <a:effectLst/>
          </c:spPr>
          <c:marker>
            <c:symbol val="none"/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600" b="0" i="0" u="none" strike="noStrike">
                    <a:solidFill>
                      <a:srgbClr val="5E5E5E"/>
                    </a:solidFill>
                    <a:latin typeface="游ゴシック体 ミディアム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Sheet1!$B$1:$H$1</c:f>
              <c:strCache>
                <c:ptCount val="7"/>
                <c:pt idx="0">
                  <c:v>H26</c:v>
                </c:pt>
                <c:pt idx="1">
                  <c:v>H27</c:v>
                </c:pt>
                <c:pt idx="2">
                  <c:v>H28</c:v>
                </c:pt>
                <c:pt idx="3">
                  <c:v>H29</c:v>
                </c:pt>
                <c:pt idx="4">
                  <c:v>H30</c:v>
                </c:pt>
                <c:pt idx="5">
                  <c:v>R1</c:v>
                </c:pt>
                <c:pt idx="6">
                  <c:v>R2</c:v>
                </c:pt>
              </c:strCache>
            </c:strRef>
          </c:cat>
          <c:val>
            <c:numRef>
              <c:f>Sheet1!$B$2:$H$2</c:f>
              <c:numCache>
                <c:formatCode>General</c:formatCode>
                <c:ptCount val="7"/>
                <c:pt idx="0">
                  <c:v>2592</c:v>
                </c:pt>
                <c:pt idx="1">
                  <c:v>2616</c:v>
                </c:pt>
                <c:pt idx="2">
                  <c:v>2604</c:v>
                </c:pt>
                <c:pt idx="3">
                  <c:v>2604</c:v>
                </c:pt>
                <c:pt idx="4">
                  <c:v>2580</c:v>
                </c:pt>
                <c:pt idx="5">
                  <c:v>2580</c:v>
                </c:pt>
                <c:pt idx="6">
                  <c:v>2532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8C4-4AC0-AEBD-473324161AC7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中・小型トラック</c:v>
                </c:pt>
              </c:strCache>
            </c:strRef>
          </c:tx>
          <c:spPr>
            <a:ln w="76200" cap="flat">
              <a:solidFill>
                <a:schemeClr val="accent3"/>
              </a:solidFill>
              <a:prstDash val="solid"/>
              <a:miter lim="400000"/>
            </a:ln>
            <a:effectLst/>
          </c:spPr>
          <c:marker>
            <c:symbol val="none"/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600" b="0" i="0" u="none" strike="noStrike">
                    <a:solidFill>
                      <a:srgbClr val="5E5E5E"/>
                    </a:solidFill>
                    <a:latin typeface="游ゴシック体 ミディアム"/>
                  </a:defRPr>
                </a:pPr>
                <a:endParaRPr lang="ja-JP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Sheet1!$B$1:$H$1</c:f>
              <c:strCache>
                <c:ptCount val="7"/>
                <c:pt idx="0">
                  <c:v>H26</c:v>
                </c:pt>
                <c:pt idx="1">
                  <c:v>H27</c:v>
                </c:pt>
                <c:pt idx="2">
                  <c:v>H28</c:v>
                </c:pt>
                <c:pt idx="3">
                  <c:v>H29</c:v>
                </c:pt>
                <c:pt idx="4">
                  <c:v>H30</c:v>
                </c:pt>
                <c:pt idx="5">
                  <c:v>R1</c:v>
                </c:pt>
                <c:pt idx="6">
                  <c:v>R2</c:v>
                </c:pt>
              </c:strCache>
            </c:strRef>
          </c:cat>
          <c:val>
            <c:numRef>
              <c:f>Sheet1!$B$3:$H$3</c:f>
              <c:numCache>
                <c:formatCode>General</c:formatCode>
                <c:ptCount val="7"/>
                <c:pt idx="0">
                  <c:v>2580</c:v>
                </c:pt>
                <c:pt idx="1">
                  <c:v>2580</c:v>
                </c:pt>
                <c:pt idx="2">
                  <c:v>2484</c:v>
                </c:pt>
                <c:pt idx="3">
                  <c:v>2592</c:v>
                </c:pt>
                <c:pt idx="4">
                  <c:v>2568</c:v>
                </c:pt>
                <c:pt idx="5">
                  <c:v>2496</c:v>
                </c:pt>
                <c:pt idx="6">
                  <c:v>2484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8C4-4AC0-AEBD-473324161AC7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全産業</c:v>
                </c:pt>
              </c:strCache>
            </c:strRef>
          </c:tx>
          <c:spPr>
            <a:ln w="76200" cap="flat">
              <a:solidFill>
                <a:srgbClr val="929292"/>
              </a:solidFill>
              <a:prstDash val="solid"/>
              <a:miter lim="400000"/>
            </a:ln>
            <a:effectLst/>
          </c:spPr>
          <c:marker>
            <c:symbol val="none"/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600" b="0" i="0" u="none" strike="noStrike">
                    <a:solidFill>
                      <a:srgbClr val="5E5E5E"/>
                    </a:solidFill>
                    <a:latin typeface="游ゴシック体 ミディアム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Sheet1!$B$1:$H$1</c:f>
              <c:strCache>
                <c:ptCount val="7"/>
                <c:pt idx="0">
                  <c:v>H26</c:v>
                </c:pt>
                <c:pt idx="1">
                  <c:v>H27</c:v>
                </c:pt>
                <c:pt idx="2">
                  <c:v>H28</c:v>
                </c:pt>
                <c:pt idx="3">
                  <c:v>H29</c:v>
                </c:pt>
                <c:pt idx="4">
                  <c:v>H30</c:v>
                </c:pt>
                <c:pt idx="5">
                  <c:v>R1</c:v>
                </c:pt>
                <c:pt idx="6">
                  <c:v>R2</c:v>
                </c:pt>
              </c:strCache>
            </c:strRef>
          </c:cat>
          <c:val>
            <c:numRef>
              <c:f>Sheet1!$B$4:$H$4</c:f>
              <c:numCache>
                <c:formatCode>General</c:formatCode>
                <c:ptCount val="7"/>
                <c:pt idx="0">
                  <c:v>2124</c:v>
                </c:pt>
                <c:pt idx="1">
                  <c:v>2124</c:v>
                </c:pt>
                <c:pt idx="2">
                  <c:v>2124</c:v>
                </c:pt>
                <c:pt idx="3">
                  <c:v>2136</c:v>
                </c:pt>
                <c:pt idx="4">
                  <c:v>2124</c:v>
                </c:pt>
                <c:pt idx="5">
                  <c:v>2076</c:v>
                </c:pt>
                <c:pt idx="6">
                  <c:v>2100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8C4-4AC0-AEBD-473324161A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94734552"/>
        <c:axId val="2094734553"/>
      </c:line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spPr>
          <a:ln w="12700" cap="flat">
            <a:solidFill>
              <a:srgbClr val="5E5E5E"/>
            </a:solidFill>
            <a:prstDash val="solid"/>
            <a:miter lim="400000"/>
          </a:ln>
        </c:spPr>
        <c:txPr>
          <a:bodyPr rot="0"/>
          <a:lstStyle/>
          <a:p>
            <a:pPr>
              <a:defRPr sz="3400" b="0" i="0" u="none" strike="noStrike">
                <a:solidFill>
                  <a:srgbClr val="5E5E5E"/>
                </a:solidFill>
                <a:latin typeface="游ゴシック体 ミディアム"/>
              </a:defRPr>
            </a:pPr>
            <a:endParaRPr lang="ja-JP"/>
          </a:p>
        </c:txPr>
        <c:crossAx val="2094734553"/>
        <c:crosses val="autoZero"/>
        <c:auto val="1"/>
        <c:lblAlgn val="ctr"/>
        <c:lblOffset val="100"/>
        <c:noMultiLvlLbl val="1"/>
      </c:catAx>
      <c:valAx>
        <c:axId val="2094734553"/>
        <c:scaling>
          <c:orientation val="minMax"/>
          <c:min val="2000"/>
        </c:scaling>
        <c:delete val="0"/>
        <c:axPos val="l"/>
        <c:majorGridlines>
          <c:spPr>
            <a:ln w="12700" cap="flat">
              <a:solidFill>
                <a:srgbClr val="B8B8B8"/>
              </a:solidFill>
              <a:prstDash val="solid"/>
              <a:miter lim="400000"/>
            </a:ln>
          </c:spPr>
        </c:majorGridlines>
        <c:numFmt formatCode="General" sourceLinked="0"/>
        <c:majorTickMark val="none"/>
        <c:minorTickMark val="none"/>
        <c:tickLblPos val="nextTo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>
              <a:defRPr sz="3400" b="0" i="0" u="none" strike="noStrike">
                <a:solidFill>
                  <a:srgbClr val="5E5E5E"/>
                </a:solidFill>
                <a:latin typeface="游ゴシック体 ミディアム"/>
              </a:defRPr>
            </a:pPr>
            <a:endParaRPr lang="ja-JP"/>
          </a:p>
        </c:txPr>
        <c:crossAx val="2094734552"/>
        <c:crosses val="autoZero"/>
        <c:crossBetween val="midCat"/>
        <c:majorUnit val="175"/>
        <c:minorUnit val="87.5"/>
      </c:valAx>
      <c:spPr>
        <a:noFill/>
        <a:ln w="12700" cap="flat">
          <a:noFill/>
          <a:miter lim="400000"/>
        </a:ln>
        <a:effectLst/>
      </c:spPr>
    </c:plotArea>
    <c:legend>
      <c:legendPos val="t"/>
      <c:layout>
        <c:manualLayout>
          <c:xMode val="edge"/>
          <c:yMode val="edge"/>
          <c:x val="4.5056899999999997E-2"/>
          <c:y val="0"/>
          <c:w val="0.87182899999999997"/>
          <c:h val="7.4770299999999998E-2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3400" b="0" i="0" u="none" strike="noStrike">
              <a:solidFill>
                <a:srgbClr val="000000"/>
              </a:solidFill>
              <a:latin typeface="游ゴシック体 ミディアム"/>
            </a:defRPr>
          </a:pPr>
          <a:endParaRPr lang="ja-JP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ja-JP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6.0920299999999997E-2"/>
          <c:y val="0.12545200000000001"/>
          <c:w val="0.90403999999999995"/>
          <c:h val="0.78660200000000002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大型トラック</c:v>
                </c:pt>
              </c:strCache>
            </c:strRef>
          </c:tx>
          <c:spPr>
            <a:ln w="76200" cap="flat">
              <a:solidFill>
                <a:schemeClr val="accent1"/>
              </a:solidFill>
              <a:prstDash val="solid"/>
              <a:miter lim="400000"/>
            </a:ln>
            <a:effectLst/>
          </c:spPr>
          <c:marker>
            <c:symbol val="none"/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600" b="0" i="0" u="none" strike="noStrike">
                    <a:solidFill>
                      <a:srgbClr val="5E5E5E"/>
                    </a:solidFill>
                    <a:latin typeface="游ゴシック体 ミディアム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Sheet1!$B$1:$H$1</c:f>
              <c:strCache>
                <c:ptCount val="7"/>
                <c:pt idx="0">
                  <c:v>H26</c:v>
                </c:pt>
                <c:pt idx="1">
                  <c:v>H27</c:v>
                </c:pt>
                <c:pt idx="2">
                  <c:v>H28</c:v>
                </c:pt>
                <c:pt idx="3">
                  <c:v>H29</c:v>
                </c:pt>
                <c:pt idx="4">
                  <c:v>H30</c:v>
                </c:pt>
                <c:pt idx="5">
                  <c:v>R1</c:v>
                </c:pt>
                <c:pt idx="6">
                  <c:v>R2</c:v>
                </c:pt>
              </c:strCache>
            </c:strRef>
          </c:cat>
          <c:val>
            <c:numRef>
              <c:f>Sheet1!$B$2:$H$2</c:f>
              <c:numCache>
                <c:formatCode>General</c:formatCode>
                <c:ptCount val="7"/>
                <c:pt idx="0">
                  <c:v>424</c:v>
                </c:pt>
                <c:pt idx="1">
                  <c:v>437</c:v>
                </c:pt>
                <c:pt idx="2">
                  <c:v>447</c:v>
                </c:pt>
                <c:pt idx="3">
                  <c:v>454</c:v>
                </c:pt>
                <c:pt idx="4">
                  <c:v>457</c:v>
                </c:pt>
                <c:pt idx="5">
                  <c:v>456</c:v>
                </c:pt>
                <c:pt idx="6">
                  <c:v>454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190-4B2C-9CBA-DD8F840568FF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中・小型トラック</c:v>
                </c:pt>
              </c:strCache>
            </c:strRef>
          </c:tx>
          <c:spPr>
            <a:ln w="76200" cap="flat">
              <a:solidFill>
                <a:schemeClr val="accent3"/>
              </a:solidFill>
              <a:prstDash val="solid"/>
              <a:miter lim="400000"/>
            </a:ln>
            <a:effectLst/>
          </c:spPr>
          <c:marker>
            <c:symbol val="none"/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600" b="0" i="0" u="none" strike="noStrike">
                    <a:solidFill>
                      <a:srgbClr val="5E5E5E"/>
                    </a:solidFill>
                    <a:latin typeface="游ゴシック体 ミディアム"/>
                  </a:defRPr>
                </a:pPr>
                <a:endParaRPr lang="ja-JP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Sheet1!$B$1:$H$1</c:f>
              <c:strCache>
                <c:ptCount val="7"/>
                <c:pt idx="0">
                  <c:v>H26</c:v>
                </c:pt>
                <c:pt idx="1">
                  <c:v>H27</c:v>
                </c:pt>
                <c:pt idx="2">
                  <c:v>H28</c:v>
                </c:pt>
                <c:pt idx="3">
                  <c:v>H29</c:v>
                </c:pt>
                <c:pt idx="4">
                  <c:v>H30</c:v>
                </c:pt>
                <c:pt idx="5">
                  <c:v>R1</c:v>
                </c:pt>
                <c:pt idx="6">
                  <c:v>R2</c:v>
                </c:pt>
              </c:strCache>
            </c:strRef>
          </c:cat>
          <c:val>
            <c:numRef>
              <c:f>Sheet1!$B$3:$H$3</c:f>
              <c:numCache>
                <c:formatCode>General</c:formatCode>
                <c:ptCount val="7"/>
                <c:pt idx="0">
                  <c:v>379</c:v>
                </c:pt>
                <c:pt idx="1">
                  <c:v>388</c:v>
                </c:pt>
                <c:pt idx="2">
                  <c:v>399</c:v>
                </c:pt>
                <c:pt idx="3">
                  <c:v>415</c:v>
                </c:pt>
                <c:pt idx="4">
                  <c:v>417</c:v>
                </c:pt>
                <c:pt idx="5">
                  <c:v>419</c:v>
                </c:pt>
                <c:pt idx="6">
                  <c:v>419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190-4B2C-9CBA-DD8F840568FF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全産業</c:v>
                </c:pt>
              </c:strCache>
            </c:strRef>
          </c:tx>
          <c:spPr>
            <a:ln w="76200" cap="flat">
              <a:solidFill>
                <a:srgbClr val="929292"/>
              </a:solidFill>
              <a:prstDash val="solid"/>
              <a:miter lim="400000"/>
            </a:ln>
            <a:effectLst/>
          </c:spPr>
          <c:marker>
            <c:symbol val="none"/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600" b="0" i="0" u="none" strike="noStrike">
                    <a:solidFill>
                      <a:srgbClr val="5E5E5E"/>
                    </a:solidFill>
                    <a:latin typeface="游ゴシック体 ミディアム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Sheet1!$B$1:$H$1</c:f>
              <c:strCache>
                <c:ptCount val="7"/>
                <c:pt idx="0">
                  <c:v>H26</c:v>
                </c:pt>
                <c:pt idx="1">
                  <c:v>H27</c:v>
                </c:pt>
                <c:pt idx="2">
                  <c:v>H28</c:v>
                </c:pt>
                <c:pt idx="3">
                  <c:v>H29</c:v>
                </c:pt>
                <c:pt idx="4">
                  <c:v>H30</c:v>
                </c:pt>
                <c:pt idx="5">
                  <c:v>R1</c:v>
                </c:pt>
                <c:pt idx="6">
                  <c:v>R2</c:v>
                </c:pt>
              </c:strCache>
            </c:strRef>
          </c:cat>
          <c:val>
            <c:numRef>
              <c:f>Sheet1!$B$4:$H$4</c:f>
              <c:numCache>
                <c:formatCode>General</c:formatCode>
                <c:ptCount val="7"/>
                <c:pt idx="0">
                  <c:v>480</c:v>
                </c:pt>
                <c:pt idx="1">
                  <c:v>489</c:v>
                </c:pt>
                <c:pt idx="2">
                  <c:v>490</c:v>
                </c:pt>
                <c:pt idx="3">
                  <c:v>491</c:v>
                </c:pt>
                <c:pt idx="4">
                  <c:v>497</c:v>
                </c:pt>
                <c:pt idx="5">
                  <c:v>501</c:v>
                </c:pt>
                <c:pt idx="6">
                  <c:v>487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190-4B2C-9CBA-DD8F840568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94734552"/>
        <c:axId val="2094734553"/>
      </c:line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spPr>
          <a:ln w="12700" cap="flat">
            <a:solidFill>
              <a:srgbClr val="5E5E5E"/>
            </a:solidFill>
            <a:prstDash val="solid"/>
            <a:miter lim="400000"/>
          </a:ln>
        </c:spPr>
        <c:txPr>
          <a:bodyPr rot="0"/>
          <a:lstStyle/>
          <a:p>
            <a:pPr>
              <a:defRPr sz="3400" b="0" i="0" u="none" strike="noStrike">
                <a:solidFill>
                  <a:srgbClr val="5E5E5E"/>
                </a:solidFill>
                <a:latin typeface="游ゴシック体 ミディアム"/>
              </a:defRPr>
            </a:pPr>
            <a:endParaRPr lang="ja-JP"/>
          </a:p>
        </c:txPr>
        <c:crossAx val="2094734553"/>
        <c:crosses val="autoZero"/>
        <c:auto val="1"/>
        <c:lblAlgn val="ctr"/>
        <c:lblOffset val="100"/>
        <c:noMultiLvlLbl val="1"/>
      </c:catAx>
      <c:valAx>
        <c:axId val="2094734553"/>
        <c:scaling>
          <c:orientation val="minMax"/>
          <c:min val="360"/>
        </c:scaling>
        <c:delete val="0"/>
        <c:axPos val="l"/>
        <c:majorGridlines>
          <c:spPr>
            <a:ln w="12700" cap="flat">
              <a:solidFill>
                <a:srgbClr val="B8B8B8"/>
              </a:solidFill>
              <a:prstDash val="solid"/>
              <a:miter lim="400000"/>
            </a:ln>
          </c:spPr>
        </c:majorGridlines>
        <c:numFmt formatCode="General" sourceLinked="0"/>
        <c:majorTickMark val="none"/>
        <c:minorTickMark val="none"/>
        <c:tickLblPos val="nextTo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>
              <a:defRPr sz="3400" b="0" i="0" u="none" strike="noStrike">
                <a:solidFill>
                  <a:srgbClr val="5E5E5E"/>
                </a:solidFill>
                <a:latin typeface="游ゴシック体 ミディアム"/>
              </a:defRPr>
            </a:pPr>
            <a:endParaRPr lang="ja-JP"/>
          </a:p>
        </c:txPr>
        <c:crossAx val="2094734552"/>
        <c:crosses val="autoZero"/>
        <c:crossBetween val="midCat"/>
        <c:majorUnit val="60"/>
        <c:minorUnit val="30"/>
      </c:valAx>
      <c:spPr>
        <a:noFill/>
        <a:ln w="12700" cap="flat">
          <a:noFill/>
          <a:miter lim="400000"/>
        </a:ln>
        <a:effectLst/>
      </c:spPr>
    </c:plotArea>
    <c:legend>
      <c:legendPos val="t"/>
      <c:layout>
        <c:manualLayout>
          <c:xMode val="edge"/>
          <c:yMode val="edge"/>
          <c:x val="3.2398900000000001E-2"/>
          <c:y val="0"/>
          <c:w val="0.89853799999999995"/>
          <c:h val="7.6821200000000006E-2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3400" b="0" i="0" u="none" strike="noStrike">
              <a:solidFill>
                <a:srgbClr val="000000"/>
              </a:solidFill>
              <a:latin typeface="游ゴシック体 ミディアム"/>
            </a:defRPr>
          </a:pPr>
          <a:endParaRPr lang="ja-JP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ja-JP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6.6863800000000001E-2"/>
          <c:y val="0.12545200000000001"/>
          <c:w val="0.89341499999999996"/>
          <c:h val="0.78660200000000002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小型車</c:v>
                </c:pt>
              </c:strCache>
            </c:strRef>
          </c:tx>
          <c:spPr>
            <a:ln w="76200" cap="flat">
              <a:solidFill>
                <a:schemeClr val="accent1"/>
              </a:solidFill>
              <a:prstDash val="solid"/>
              <a:miter lim="400000"/>
            </a:ln>
            <a:effectLst/>
          </c:spPr>
          <c:marker>
            <c:symbol val="none"/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600" b="0" i="0" u="none" strike="noStrike">
                    <a:solidFill>
                      <a:srgbClr val="5E5E5E"/>
                    </a:solidFill>
                    <a:latin typeface="游ゴシック体 ミディアム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Sheet1!$B$1:$H$1</c:f>
              <c:strCache>
                <c:ptCount val="7"/>
                <c:pt idx="0">
                  <c:v>H2</c:v>
                </c:pt>
                <c:pt idx="1">
                  <c:v>H7</c:v>
                </c:pt>
                <c:pt idx="2">
                  <c:v>H11</c:v>
                </c:pt>
                <c:pt idx="3">
                  <c:v>H17</c:v>
                </c:pt>
                <c:pt idx="4">
                  <c:v>H21</c:v>
                </c:pt>
                <c:pt idx="5">
                  <c:v>H28</c:v>
                </c:pt>
                <c:pt idx="6">
                  <c:v>R1</c:v>
                </c:pt>
              </c:strCache>
            </c:strRef>
          </c:cat>
          <c:val>
            <c:numRef>
              <c:f>Sheet1!$B$2:$H$2</c:f>
              <c:numCache>
                <c:formatCode>General</c:formatCode>
                <c:ptCount val="7"/>
                <c:pt idx="0">
                  <c:v>1</c:v>
                </c:pt>
                <c:pt idx="1">
                  <c:v>1.42</c:v>
                </c:pt>
                <c:pt idx="2">
                  <c:v>1.54</c:v>
                </c:pt>
                <c:pt idx="3">
                  <c:v>1.83</c:v>
                </c:pt>
                <c:pt idx="4">
                  <c:v>1.86</c:v>
                </c:pt>
                <c:pt idx="5">
                  <c:v>2.0499999999999998</c:v>
                </c:pt>
                <c:pt idx="6">
                  <c:v>2.0699999999999998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C64-4B00-888A-5480F7FF9C3F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中型車</c:v>
                </c:pt>
              </c:strCache>
            </c:strRef>
          </c:tx>
          <c:spPr>
            <a:ln w="76200" cap="flat">
              <a:solidFill>
                <a:schemeClr val="accent3"/>
              </a:solidFill>
              <a:prstDash val="solid"/>
              <a:miter lim="400000"/>
            </a:ln>
            <a:effectLst/>
          </c:spPr>
          <c:marker>
            <c:symbol val="none"/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600" b="0" i="0" u="none" strike="noStrike">
                    <a:solidFill>
                      <a:srgbClr val="5E5E5E"/>
                    </a:solidFill>
                    <a:latin typeface="游ゴシック体 ミディアム"/>
                  </a:defRPr>
                </a:pPr>
                <a:endParaRPr lang="ja-JP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Sheet1!$B$1:$H$1</c:f>
              <c:strCache>
                <c:ptCount val="7"/>
                <c:pt idx="0">
                  <c:v>H2</c:v>
                </c:pt>
                <c:pt idx="1">
                  <c:v>H7</c:v>
                </c:pt>
                <c:pt idx="2">
                  <c:v>H11</c:v>
                </c:pt>
                <c:pt idx="3">
                  <c:v>H17</c:v>
                </c:pt>
                <c:pt idx="4">
                  <c:v>H21</c:v>
                </c:pt>
                <c:pt idx="5">
                  <c:v>H28</c:v>
                </c:pt>
                <c:pt idx="6">
                  <c:v>R1</c:v>
                </c:pt>
              </c:strCache>
            </c:strRef>
          </c:cat>
          <c:val>
            <c:numRef>
              <c:f>Sheet1!$B$3:$H$3</c:f>
              <c:numCache>
                <c:formatCode>General</c:formatCode>
                <c:ptCount val="7"/>
                <c:pt idx="0">
                  <c:v>1</c:v>
                </c:pt>
                <c:pt idx="1">
                  <c:v>1.29</c:v>
                </c:pt>
                <c:pt idx="2">
                  <c:v>1.42</c:v>
                </c:pt>
                <c:pt idx="3">
                  <c:v>1.74</c:v>
                </c:pt>
                <c:pt idx="4">
                  <c:v>1.78</c:v>
                </c:pt>
                <c:pt idx="5">
                  <c:v>2</c:v>
                </c:pt>
                <c:pt idx="6">
                  <c:v>2.2200000000000002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C64-4B00-888A-5480F7FF9C3F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大型車</c:v>
                </c:pt>
              </c:strCache>
            </c:strRef>
          </c:tx>
          <c:spPr>
            <a:ln w="76200" cap="flat">
              <a:solidFill>
                <a:srgbClr val="929292"/>
              </a:solidFill>
              <a:prstDash val="solid"/>
              <a:miter lim="400000"/>
            </a:ln>
            <a:effectLst/>
          </c:spPr>
          <c:marker>
            <c:symbol val="none"/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600" b="0" i="0" u="none" strike="noStrike">
                    <a:solidFill>
                      <a:srgbClr val="5E5E5E"/>
                    </a:solidFill>
                    <a:latin typeface="游ゴシック体 ミディアム"/>
                  </a:defRPr>
                </a:pPr>
                <a:endParaRPr lang="ja-JP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Sheet1!$B$1:$H$1</c:f>
              <c:strCache>
                <c:ptCount val="7"/>
                <c:pt idx="0">
                  <c:v>H2</c:v>
                </c:pt>
                <c:pt idx="1">
                  <c:v>H7</c:v>
                </c:pt>
                <c:pt idx="2">
                  <c:v>H11</c:v>
                </c:pt>
                <c:pt idx="3">
                  <c:v>H17</c:v>
                </c:pt>
                <c:pt idx="4">
                  <c:v>H21</c:v>
                </c:pt>
                <c:pt idx="5">
                  <c:v>H28</c:v>
                </c:pt>
                <c:pt idx="6">
                  <c:v>R1</c:v>
                </c:pt>
              </c:strCache>
            </c:strRef>
          </c:cat>
          <c:val>
            <c:numRef>
              <c:f>Sheet1!$B$4:$H$4</c:f>
              <c:numCache>
                <c:formatCode>General</c:formatCode>
                <c:ptCount val="7"/>
                <c:pt idx="0">
                  <c:v>1</c:v>
                </c:pt>
                <c:pt idx="1">
                  <c:v>1.2</c:v>
                </c:pt>
                <c:pt idx="2">
                  <c:v>1.29</c:v>
                </c:pt>
                <c:pt idx="3">
                  <c:v>1.54</c:v>
                </c:pt>
                <c:pt idx="4">
                  <c:v>1.62</c:v>
                </c:pt>
                <c:pt idx="5">
                  <c:v>1.75</c:v>
                </c:pt>
                <c:pt idx="6">
                  <c:v>2.04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C64-4B00-888A-5480F7FF9C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94734552"/>
        <c:axId val="2094734553"/>
      </c:line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spPr>
          <a:ln w="12700" cap="flat">
            <a:solidFill>
              <a:srgbClr val="5E5E5E"/>
            </a:solidFill>
            <a:prstDash val="solid"/>
            <a:miter lim="400000"/>
          </a:ln>
        </c:spPr>
        <c:txPr>
          <a:bodyPr rot="0"/>
          <a:lstStyle/>
          <a:p>
            <a:pPr>
              <a:defRPr sz="3400" b="0" i="0" u="none" strike="noStrike">
                <a:solidFill>
                  <a:srgbClr val="5E5E5E"/>
                </a:solidFill>
                <a:latin typeface="游ゴシック体 ミディアム"/>
              </a:defRPr>
            </a:pPr>
            <a:endParaRPr lang="ja-JP"/>
          </a:p>
        </c:txPr>
        <c:crossAx val="2094734553"/>
        <c:crosses val="autoZero"/>
        <c:auto val="1"/>
        <c:lblAlgn val="ctr"/>
        <c:lblOffset val="100"/>
        <c:noMultiLvlLbl val="1"/>
      </c:catAx>
      <c:valAx>
        <c:axId val="2094734553"/>
        <c:scaling>
          <c:orientation val="minMax"/>
          <c:min val="1"/>
        </c:scaling>
        <c:delete val="0"/>
        <c:axPos val="l"/>
        <c:majorGridlines>
          <c:spPr>
            <a:ln w="12700" cap="flat">
              <a:solidFill>
                <a:srgbClr val="B8B8B8"/>
              </a:solidFill>
              <a:prstDash val="solid"/>
              <a:miter lim="400000"/>
            </a:ln>
          </c:spPr>
        </c:majorGridlines>
        <c:numFmt formatCode="0.00" sourceLinked="0"/>
        <c:majorTickMark val="none"/>
        <c:minorTickMark val="none"/>
        <c:tickLblPos val="nextTo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>
              <a:defRPr sz="3400" b="0" i="0" u="none" strike="noStrike">
                <a:solidFill>
                  <a:srgbClr val="5E5E5E"/>
                </a:solidFill>
                <a:latin typeface="游ゴシック体 ミディアム"/>
              </a:defRPr>
            </a:pPr>
            <a:endParaRPr lang="ja-JP"/>
          </a:p>
        </c:txPr>
        <c:crossAx val="2094734552"/>
        <c:crosses val="autoZero"/>
        <c:crossBetween val="midCat"/>
        <c:majorUnit val="0.35"/>
        <c:minorUnit val="0.17499999999999999"/>
      </c:valAx>
      <c:spPr>
        <a:noFill/>
        <a:ln w="12700" cap="flat">
          <a:noFill/>
          <a:miter lim="400000"/>
        </a:ln>
        <a:effectLst/>
      </c:spPr>
    </c:plotArea>
    <c:legend>
      <c:legendPos val="t"/>
      <c:layout>
        <c:manualLayout>
          <c:xMode val="edge"/>
          <c:yMode val="edge"/>
          <c:x val="3.8677599999999999E-2"/>
          <c:y val="0"/>
          <c:w val="0.88797800000000005"/>
          <c:h val="7.6821200000000006E-2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3400" b="0" i="0" u="none" strike="noStrike">
              <a:solidFill>
                <a:srgbClr val="000000"/>
              </a:solidFill>
              <a:latin typeface="游ゴシック体 ミディアム"/>
            </a:defRPr>
          </a:pPr>
          <a:endParaRPr lang="ja-JP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ja-JP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4.5449900000000001E-2"/>
          <c:y val="0.12545200000000001"/>
          <c:w val="0.94955000000000001"/>
          <c:h val="0.78660200000000002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〜10台</c:v>
                </c:pt>
              </c:strCache>
            </c:strRef>
          </c:tx>
          <c:spPr>
            <a:ln w="76200" cap="flat">
              <a:solidFill>
                <a:schemeClr val="accent1"/>
              </a:solidFill>
              <a:prstDash val="solid"/>
              <a:miter lim="400000"/>
            </a:ln>
            <a:effectLst/>
          </c:spPr>
          <c:marker>
            <c:symbol val="none"/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600" b="0" i="0" u="none" strike="noStrike">
                    <a:solidFill>
                      <a:srgbClr val="5E5E5E"/>
                    </a:solidFill>
                    <a:latin typeface="游ゴシック体 ミディアム"/>
                  </a:defRPr>
                </a:pPr>
                <a:endParaRPr lang="ja-JP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Sheet1!$B$1:$H$1</c:f>
              <c:strCache>
                <c:ptCount val="7"/>
                <c:pt idx="0">
                  <c:v>H26</c:v>
                </c:pt>
                <c:pt idx="1">
                  <c:v>H27</c:v>
                </c:pt>
                <c:pt idx="2">
                  <c:v>H28</c:v>
                </c:pt>
                <c:pt idx="3">
                  <c:v>H29</c:v>
                </c:pt>
                <c:pt idx="4">
                  <c:v>H30</c:v>
                </c:pt>
                <c:pt idx="5">
                  <c:v>R1</c:v>
                </c:pt>
              </c:strCache>
            </c:strRef>
          </c:cat>
          <c:val>
            <c:numRef>
              <c:f>Sheet1!$B$2:$H$2</c:f>
              <c:numCache>
                <c:formatCode>General</c:formatCode>
                <c:ptCount val="6"/>
                <c:pt idx="0">
                  <c:v>-0.9</c:v>
                </c:pt>
                <c:pt idx="1">
                  <c:v>-0.1</c:v>
                </c:pt>
                <c:pt idx="2">
                  <c:v>0.8</c:v>
                </c:pt>
                <c:pt idx="3">
                  <c:v>-0.3</c:v>
                </c:pt>
                <c:pt idx="4">
                  <c:v>0.2</c:v>
                </c:pt>
                <c:pt idx="5">
                  <c:v>-1.3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E7A-4E9F-AAEF-88CD5214EBDD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51〜100台</c:v>
                </c:pt>
              </c:strCache>
            </c:strRef>
          </c:tx>
          <c:spPr>
            <a:ln w="76200" cap="flat">
              <a:solidFill>
                <a:schemeClr val="accent3"/>
              </a:solidFill>
              <a:prstDash val="solid"/>
              <a:miter lim="400000"/>
            </a:ln>
            <a:effectLst/>
          </c:spPr>
          <c:marker>
            <c:symbol val="none"/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600" b="0" i="0" u="none" strike="noStrike">
                    <a:solidFill>
                      <a:srgbClr val="5E5E5E"/>
                    </a:solidFill>
                    <a:latin typeface="游ゴシック体 ミディアム"/>
                  </a:defRPr>
                </a:pPr>
                <a:endParaRPr lang="ja-JP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Sheet1!$B$1:$H$1</c:f>
              <c:strCache>
                <c:ptCount val="7"/>
                <c:pt idx="0">
                  <c:v>H26</c:v>
                </c:pt>
                <c:pt idx="1">
                  <c:v>H27</c:v>
                </c:pt>
                <c:pt idx="2">
                  <c:v>H28</c:v>
                </c:pt>
                <c:pt idx="3">
                  <c:v>H29</c:v>
                </c:pt>
                <c:pt idx="4">
                  <c:v>H30</c:v>
                </c:pt>
                <c:pt idx="5">
                  <c:v>R1</c:v>
                </c:pt>
              </c:strCache>
            </c:strRef>
          </c:cat>
          <c:val>
            <c:numRef>
              <c:f>Sheet1!$B$3:$H$3</c:f>
              <c:numCache>
                <c:formatCode>General</c:formatCode>
                <c:ptCount val="6"/>
                <c:pt idx="0">
                  <c:v>-0.1</c:v>
                </c:pt>
                <c:pt idx="1">
                  <c:v>0.2</c:v>
                </c:pt>
                <c:pt idx="2">
                  <c:v>0.8</c:v>
                </c:pt>
                <c:pt idx="3">
                  <c:v>1</c:v>
                </c:pt>
                <c:pt idx="4">
                  <c:v>1.1000000000000001</c:v>
                </c:pt>
                <c:pt idx="5">
                  <c:v>0.4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E7A-4E9F-AAEF-88CD5214EBDD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101〜台</c:v>
                </c:pt>
              </c:strCache>
            </c:strRef>
          </c:tx>
          <c:spPr>
            <a:ln w="76200" cap="flat">
              <a:solidFill>
                <a:srgbClr val="929292"/>
              </a:solidFill>
              <a:prstDash val="solid"/>
              <a:miter lim="400000"/>
            </a:ln>
            <a:effectLst/>
          </c:spPr>
          <c:marker>
            <c:symbol val="none"/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600" b="0" i="0" u="none" strike="noStrike">
                    <a:solidFill>
                      <a:srgbClr val="5E5E5E"/>
                    </a:solidFill>
                    <a:latin typeface="游ゴシック体 ミディアム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Sheet1!$B$1:$H$1</c:f>
              <c:strCache>
                <c:ptCount val="7"/>
                <c:pt idx="0">
                  <c:v>H26</c:v>
                </c:pt>
                <c:pt idx="1">
                  <c:v>H27</c:v>
                </c:pt>
                <c:pt idx="2">
                  <c:v>H28</c:v>
                </c:pt>
                <c:pt idx="3">
                  <c:v>H29</c:v>
                </c:pt>
                <c:pt idx="4">
                  <c:v>H30</c:v>
                </c:pt>
                <c:pt idx="5">
                  <c:v>R1</c:v>
                </c:pt>
              </c:strCache>
            </c:strRef>
          </c:cat>
          <c:val>
            <c:numRef>
              <c:f>Sheet1!$B$4:$H$4</c:f>
              <c:numCache>
                <c:formatCode>General</c:formatCode>
                <c:ptCount val="6"/>
                <c:pt idx="0">
                  <c:v>0</c:v>
                </c:pt>
                <c:pt idx="1">
                  <c:v>0.1</c:v>
                </c:pt>
                <c:pt idx="2">
                  <c:v>1.2</c:v>
                </c:pt>
                <c:pt idx="3">
                  <c:v>1.4</c:v>
                </c:pt>
                <c:pt idx="4">
                  <c:v>1.3</c:v>
                </c:pt>
                <c:pt idx="5">
                  <c:v>1.2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E7A-4E9F-AAEF-88CD5214EBDD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全体</c:v>
                </c:pt>
              </c:strCache>
            </c:strRef>
          </c:tx>
          <c:spPr>
            <a:ln w="76200" cap="flat">
              <a:solidFill>
                <a:srgbClr val="F8BA00"/>
              </a:solidFill>
              <a:prstDash val="solid"/>
              <a:miter lim="400000"/>
            </a:ln>
            <a:effectLst/>
          </c:spPr>
          <c:marker>
            <c:symbol val="none"/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200" b="0" i="0" u="none" strike="noStrike">
                    <a:solidFill>
                      <a:srgbClr val="5E5E5E"/>
                    </a:solidFill>
                    <a:latin typeface="游ゴシック体 ミディアム"/>
                  </a:defRPr>
                </a:pPr>
                <a:endParaRPr lang="ja-JP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Sheet1!$B$1:$H$1</c:f>
              <c:strCache>
                <c:ptCount val="7"/>
                <c:pt idx="0">
                  <c:v>H26</c:v>
                </c:pt>
                <c:pt idx="1">
                  <c:v>H27</c:v>
                </c:pt>
                <c:pt idx="2">
                  <c:v>H28</c:v>
                </c:pt>
                <c:pt idx="3">
                  <c:v>H29</c:v>
                </c:pt>
                <c:pt idx="4">
                  <c:v>H30</c:v>
                </c:pt>
                <c:pt idx="5">
                  <c:v>R1</c:v>
                </c:pt>
              </c:strCache>
            </c:strRef>
          </c:cat>
          <c:val>
            <c:numRef>
              <c:f>Sheet1!$B$5:$H$5</c:f>
              <c:numCache>
                <c:formatCode>General</c:formatCode>
                <c:ptCount val="6"/>
                <c:pt idx="0">
                  <c:v>-0.2</c:v>
                </c:pt>
                <c:pt idx="1">
                  <c:v>0.2</c:v>
                </c:pt>
                <c:pt idx="2">
                  <c:v>0.9</c:v>
                </c:pt>
                <c:pt idx="3">
                  <c:v>0.6</c:v>
                </c:pt>
                <c:pt idx="4">
                  <c:v>0.9</c:v>
                </c:pt>
                <c:pt idx="5">
                  <c:v>-0.2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E7A-4E9F-AAEF-88CD5214EB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94734552"/>
        <c:axId val="2094734553"/>
      </c:line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spPr>
          <a:ln w="12700" cap="flat">
            <a:solidFill>
              <a:srgbClr val="5E5E5E"/>
            </a:solidFill>
            <a:prstDash val="solid"/>
            <a:miter lim="400000"/>
          </a:ln>
        </c:spPr>
        <c:txPr>
          <a:bodyPr rot="0"/>
          <a:lstStyle/>
          <a:p>
            <a:pPr>
              <a:defRPr sz="3400" b="0" i="0" u="none" strike="noStrike">
                <a:solidFill>
                  <a:srgbClr val="5E5E5E"/>
                </a:solidFill>
                <a:latin typeface="游ゴシック体 ミディアム"/>
              </a:defRPr>
            </a:pPr>
            <a:endParaRPr lang="ja-JP"/>
          </a:p>
        </c:txPr>
        <c:crossAx val="2094734553"/>
        <c:crosses val="autoZero"/>
        <c:auto val="1"/>
        <c:lblAlgn val="ctr"/>
        <c:lblOffset val="100"/>
        <c:noMultiLvlLbl val="1"/>
      </c:catAx>
      <c:valAx>
        <c:axId val="2094734553"/>
        <c:scaling>
          <c:orientation val="minMax"/>
          <c:max val="2"/>
          <c:min val="-2"/>
        </c:scaling>
        <c:delete val="0"/>
        <c:axPos val="l"/>
        <c:majorGridlines>
          <c:spPr>
            <a:ln w="12700" cap="flat">
              <a:solidFill>
                <a:srgbClr val="B8B8B8"/>
              </a:solidFill>
              <a:prstDash val="solid"/>
              <a:miter lim="400000"/>
            </a:ln>
          </c:spPr>
        </c:majorGridlines>
        <c:numFmt formatCode="General" sourceLinked="0"/>
        <c:majorTickMark val="none"/>
        <c:minorTickMark val="none"/>
        <c:tickLblPos val="nextTo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>
              <a:defRPr sz="3400" b="0" i="0" u="none" strike="noStrike">
                <a:solidFill>
                  <a:srgbClr val="5E5E5E"/>
                </a:solidFill>
                <a:latin typeface="游ゴシック体 ミディアム"/>
              </a:defRPr>
            </a:pPr>
            <a:endParaRPr lang="ja-JP"/>
          </a:p>
        </c:txPr>
        <c:crossAx val="2094734552"/>
        <c:crosses val="min"/>
        <c:crossBetween val="midCat"/>
        <c:majorUnit val="2"/>
        <c:minorUnit val="1"/>
      </c:valAx>
      <c:spPr>
        <a:noFill/>
        <a:ln w="12700" cap="flat">
          <a:noFill/>
          <a:miter lim="400000"/>
        </a:ln>
        <a:effectLst/>
      </c:spPr>
    </c:plotArea>
    <c:legend>
      <c:legendPos val="t"/>
      <c:layout>
        <c:manualLayout>
          <c:xMode val="edge"/>
          <c:yMode val="edge"/>
          <c:x val="1.54264E-2"/>
          <c:y val="0"/>
          <c:w val="0.94585799999999998"/>
          <c:h val="7.6821200000000006E-2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3400" b="0" i="0" u="none" strike="noStrike">
              <a:solidFill>
                <a:srgbClr val="000000"/>
              </a:solidFill>
              <a:latin typeface="游ゴシック体 ミディアム"/>
            </a:defRPr>
          </a:pPr>
          <a:endParaRPr lang="ja-JP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1pPr>
    <a:lvl2pPr indent="228600"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2pPr>
    <a:lvl3pPr indent="457200"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3pPr>
    <a:lvl4pPr indent="685800"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4pPr>
    <a:lvl5pPr indent="914400"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5pPr>
    <a:lvl6pPr indent="1143000"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6pPr>
    <a:lvl7pPr indent="1371600"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7pPr>
    <a:lvl8pPr indent="1600200"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8pPr>
    <a:lvl9pPr indent="1828800"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作者と日付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+mn-lt"/>
                <a:ea typeface="+mn-ea"/>
                <a:cs typeface="+mn-cs"/>
                <a:sym typeface="ヒラギノ角ゴ ProN W6"/>
              </a:defRPr>
            </a:lvl1pPr>
          </a:lstStyle>
          <a:p>
            <a:r>
              <a:t>作者と日付</a:t>
            </a:r>
          </a:p>
        </p:txBody>
      </p:sp>
      <p:sp>
        <p:nvSpPr>
          <p:cNvPr id="12" name="プレゼンテーションのタイトル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プレゼンテーションのタイトル</a:t>
            </a:r>
          </a:p>
        </p:txBody>
      </p:sp>
      <p:sp>
        <p:nvSpPr>
          <p:cNvPr id="13" name="本文レベル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ヒラギノ角ゴ ProN W6"/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ヒラギノ角ゴ ProN W6"/>
              </a:defRPr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ヒラギノ角ゴ ProN W6"/>
              </a:defRPr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ヒラギノ角ゴ ProN W6"/>
              </a:defRPr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ヒラギノ角ゴ ProN W6"/>
              </a:defRPr>
            </a:lvl5pPr>
          </a:lstStyle>
          <a:p>
            <a:r>
              <a:t>プレゼンテーションのサブタイトル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ステートメン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本文レベル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/>
            </a:lvl5pPr>
          </a:lstStyle>
          <a:p>
            <a:r>
              <a:t>ステートメント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ビッグファク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本文レベル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spc="-250">
                <a:latin typeface="+mn-lt"/>
                <a:ea typeface="+mn-ea"/>
                <a:cs typeface="+mn-cs"/>
                <a:sym typeface="ヒラギノ角ゴ ProN W6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25000" spc="-250">
                <a:latin typeface="+mn-lt"/>
                <a:ea typeface="+mn-ea"/>
                <a:cs typeface="+mn-cs"/>
                <a:sym typeface="ヒラギノ角ゴ ProN W6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25000" spc="-250">
                <a:latin typeface="+mn-lt"/>
                <a:ea typeface="+mn-ea"/>
                <a:cs typeface="+mn-cs"/>
                <a:sym typeface="ヒラギノ角ゴ ProN W6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25000" spc="-250">
                <a:latin typeface="+mn-lt"/>
                <a:ea typeface="+mn-ea"/>
                <a:cs typeface="+mn-cs"/>
                <a:sym typeface="ヒラギノ角ゴ ProN W6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25000" spc="-250">
                <a:latin typeface="+mn-lt"/>
                <a:ea typeface="+mn-ea"/>
                <a:cs typeface="+mn-cs"/>
                <a:sym typeface="ヒラギノ角ゴ ProN W6"/>
              </a:defRPr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ファクト情報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ヒラギノ角ゴ ProN W6"/>
              </a:defRPr>
            </a:lvl1pPr>
          </a:lstStyle>
          <a:p>
            <a:r>
              <a:t>ファクト情報</a:t>
            </a:r>
          </a:p>
        </p:txBody>
      </p:sp>
      <p:sp>
        <p:nvSpPr>
          <p:cNvPr id="108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引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属性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+mn-lt"/>
                <a:ea typeface="+mn-ea"/>
                <a:cs typeface="+mn-cs"/>
                <a:sym typeface="ヒラギノ角ゴ ProN W6"/>
              </a:defRPr>
            </a:lvl1pPr>
          </a:lstStyle>
          <a:p>
            <a:r>
              <a:t>属性</a:t>
            </a:r>
          </a:p>
        </p:txBody>
      </p:sp>
      <p:sp>
        <p:nvSpPr>
          <p:cNvPr id="116" name="本文レベル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z="8500" spc="-170"/>
            </a:lvl1pPr>
            <a:lvl2pPr marL="638923" indent="-12700">
              <a:spcBef>
                <a:spcPts val="0"/>
              </a:spcBef>
              <a:buSzTx/>
              <a:buNone/>
              <a:defRPr sz="8500" spc="-170"/>
            </a:lvl2pPr>
            <a:lvl3pPr marL="638923" indent="444500">
              <a:spcBef>
                <a:spcPts val="0"/>
              </a:spcBef>
              <a:buSzTx/>
              <a:buNone/>
              <a:defRPr sz="8500" spc="-170"/>
            </a:lvl3pPr>
            <a:lvl4pPr marL="638923" indent="901700">
              <a:spcBef>
                <a:spcPts val="0"/>
              </a:spcBef>
              <a:buSzTx/>
              <a:buNone/>
              <a:defRPr sz="8500" spc="-170"/>
            </a:lvl4pPr>
            <a:lvl5pPr marL="638923" indent="1358900">
              <a:spcBef>
                <a:spcPts val="0"/>
              </a:spcBef>
              <a:buSzTx/>
              <a:buNone/>
              <a:defRPr sz="8500" spc="-170"/>
            </a:lvl5pPr>
          </a:lstStyle>
          <a:p>
            <a:r>
              <a:t>“重要な引用”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画像（3点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炒飯、ゆで卵、箸が添えられたボウル1杯のサラダ"/>
          <p:cNvSpPr>
            <a:spLocks noGrp="1"/>
          </p:cNvSpPr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サーモンケーキ、サラダ、フムスが入ったボウル "/>
          <p:cNvSpPr>
            <a:spLocks noGrp="1"/>
          </p:cNvSpPr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パセリバター、煎りヘーゼルナッツ、削ったパルメザンチーズがかかったパッパルデッレパスタ1皿"/>
          <p:cNvSpPr>
            <a:spLocks noGrp="1"/>
          </p:cNvSpPr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写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炒飯、ゆで卵、箸が添えられたボウル1杯のサラダ"/>
          <p:cNvSpPr>
            <a:spLocks noGrp="1"/>
          </p:cNvSpPr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0A7F55-A61D-5789-4307-8F1437CE16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0" y="2244726"/>
            <a:ext cx="18288000" cy="4775200"/>
          </a:xfrm>
        </p:spPr>
        <p:txBody>
          <a:bodyPr anchor="b"/>
          <a:lstStyle>
            <a:lvl1pPr algn="ctr">
              <a:defRPr sz="12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DD938BB-B850-EFD9-EB2E-2D39FA0E21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0" y="7204076"/>
            <a:ext cx="1828800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0F52698-5E15-2493-707C-FC5E3269C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5DC9F-65AD-42C1-9251-C16D7ACC27E5}" type="datetimeFigureOut">
              <a:rPr kumimoji="1" lang="ja-JP" altLang="en-US" smtClean="0"/>
              <a:t>2023/6/7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4803241-D4E9-8FAC-DB98-95B468A38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E17963-86E3-0537-EE9C-71289AEDB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998200" y="13076008"/>
            <a:ext cx="375103" cy="379591"/>
          </a:xfrm>
        </p:spPr>
        <p:txBody>
          <a:bodyPr/>
          <a:lstStyle/>
          <a:p>
            <a:fld id="{0C70BE42-BC45-479C-8E8D-CBA059DD8F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7050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&amp;画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アボカドとライム"/>
          <p:cNvSpPr>
            <a:spLocks noGrp="1"/>
          </p:cNvSpPr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プレゼンテーションのタイトル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プレゼンテーションのタイトル</a:t>
            </a:r>
          </a:p>
        </p:txBody>
      </p:sp>
      <p:sp>
        <p:nvSpPr>
          <p:cNvPr id="23" name="作者と日付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+mn-lt"/>
                <a:ea typeface="+mn-ea"/>
                <a:cs typeface="+mn-cs"/>
                <a:sym typeface="ヒラギノ角ゴ ProN W6"/>
              </a:defRPr>
            </a:lvl1pPr>
          </a:lstStyle>
          <a:p>
            <a:r>
              <a:t>作者と日付</a:t>
            </a:r>
          </a:p>
        </p:txBody>
      </p:sp>
      <p:sp>
        <p:nvSpPr>
          <p:cNvPr id="24" name="本文レベル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ヒラギノ角ゴ ProN W6"/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ヒラギノ角ゴ ProN W6"/>
              </a:defRPr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ヒラギノ角ゴ ProN W6"/>
              </a:defRPr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ヒラギノ角ゴ ProN W6"/>
              </a:defRPr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ヒラギノ角ゴ ProN W6"/>
              </a:defRPr>
            </a:lvl5pPr>
          </a:lstStyle>
          <a:p>
            <a:r>
              <a:t>プレゼンテーションのサブタイトル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&amp;画像（代替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サーモンケーキ、サラダ、フムスが入ったボウル"/>
          <p:cNvSpPr>
            <a:spLocks noGrp="1"/>
          </p:cNvSpPr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スライドのタイトル"/>
          <p:cNvSpPr txBox="1">
            <a:spLocks noGrp="1"/>
          </p:cNvSpPr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r>
              <a:t>スライドのタイトル</a:t>
            </a:r>
          </a:p>
        </p:txBody>
      </p:sp>
      <p:sp>
        <p:nvSpPr>
          <p:cNvPr id="34" name="本文レベル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ヒラギノ角ゴ ProN W6"/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ヒラギノ角ゴ ProN W6"/>
              </a:defRPr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ヒラギノ角ゴ ProN W6"/>
              </a:defRPr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ヒラギノ角ゴ ProN W6"/>
              </a:defRPr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ヒラギノ角ゴ ProN W6"/>
              </a:defRPr>
            </a:lvl5pPr>
          </a:lstStyle>
          <a:p>
            <a:r>
              <a:t>スライドのサブタイトル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11978411" y="13129632"/>
            <a:ext cx="414681" cy="3302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&amp;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スライドのタイトル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スライドのタイトル</a:t>
            </a:r>
          </a:p>
        </p:txBody>
      </p:sp>
      <p:sp>
        <p:nvSpPr>
          <p:cNvPr id="43" name="スライドのサブタイトル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ヒラギノ角ゴ ProN W6"/>
              </a:defRPr>
            </a:lvl1pPr>
          </a:lstStyle>
          <a:p>
            <a:r>
              <a:t>スライドのサブタイトル</a:t>
            </a:r>
          </a:p>
        </p:txBody>
      </p:sp>
      <p:sp>
        <p:nvSpPr>
          <p:cNvPr id="44" name="本文レベル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スライドの箇条書きテキスト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本文レベル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スライドの箇条書きテキスト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、箇条書き、画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スライドのサブタイトル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ヒラギノ角ゴ ProN W6"/>
              </a:defRPr>
            </a:lvl1pPr>
          </a:lstStyle>
          <a:p>
            <a:r>
              <a:t>スライドのサブタイトル</a:t>
            </a:r>
          </a:p>
        </p:txBody>
      </p:sp>
      <p:sp>
        <p:nvSpPr>
          <p:cNvPr id="61" name="本文レベル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スライドの箇条書きテキスト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パセリバター、煎りヘーゼルナッツ、削ったパルメザンチーズがかかったパッパルデッレパスタ1皿"/>
          <p:cNvSpPr>
            <a:spLocks noGrp="1"/>
          </p:cNvSpPr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スライドのタイトル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スライドのタイトル</a:t>
            </a:r>
          </a:p>
        </p:txBody>
      </p:sp>
      <p:sp>
        <p:nvSpPr>
          <p:cNvPr id="64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セク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セクションタイトル"/>
          <p:cNvSpPr txBox="1">
            <a:spLocks noGrp="1"/>
          </p:cNvSpPr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sz="11600" spc="-232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lvl1pPr>
          </a:lstStyle>
          <a:p>
            <a:r>
              <a:t>セクションタイトル</a:t>
            </a:r>
          </a:p>
        </p:txBody>
      </p:sp>
      <p:sp>
        <p:nvSpPr>
          <p:cNvPr id="72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11978411" y="13129632"/>
            <a:ext cx="414681" cy="3302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スライドのタイトル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r>
              <a:t>スライドのタイトル</a:t>
            </a:r>
          </a:p>
        </p:txBody>
      </p:sp>
      <p:sp>
        <p:nvSpPr>
          <p:cNvPr id="80" name="スライドのサブタイトル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ヒラギノ角ゴ ProN W6"/>
              </a:defRPr>
            </a:lvl1pPr>
          </a:lstStyle>
          <a:p>
            <a:r>
              <a:t>スライドのサブタイトル</a:t>
            </a:r>
          </a:p>
        </p:txBody>
      </p:sp>
      <p:sp>
        <p:nvSpPr>
          <p:cNvPr id="81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議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議題のタイトル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議題のタイトル</a:t>
            </a:r>
          </a:p>
        </p:txBody>
      </p:sp>
      <p:sp>
        <p:nvSpPr>
          <p:cNvPr id="89" name="議題のサブタイトル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ヒラギノ角ゴ ProN W6"/>
              </a:defRPr>
            </a:lvl1pPr>
          </a:lstStyle>
          <a:p>
            <a:r>
              <a:t>議題のサブタイトル</a:t>
            </a:r>
          </a:p>
        </p:txBody>
      </p:sp>
      <p:sp>
        <p:nvSpPr>
          <p:cNvPr id="90" name="本文レベル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5pPr>
          </a:lstStyle>
          <a:p>
            <a:r>
              <a:t>議題のトピック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のタイトル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スライドのタイトル</a:t>
            </a:r>
          </a:p>
        </p:txBody>
      </p:sp>
      <p:sp>
        <p:nvSpPr>
          <p:cNvPr id="3" name="本文レベル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スライドの箇条書きテキスト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11978411" y="13125399"/>
            <a:ext cx="414681" cy="3302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ヒラギノ角ゴ ProN W3"/>
          <a:ea typeface="ヒラギノ角ゴ ProN W3"/>
          <a:cs typeface="ヒラギノ角ゴ ProN W3"/>
          <a:sym typeface="ヒラギノ角ゴ ProN W3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ヒラギノ角ゴ ProN W3"/>
          <a:ea typeface="ヒラギノ角ゴ ProN W3"/>
          <a:cs typeface="ヒラギノ角ゴ ProN W3"/>
          <a:sym typeface="ヒラギノ角ゴ ProN W3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ヒラギノ角ゴ ProN W3"/>
          <a:ea typeface="ヒラギノ角ゴ ProN W3"/>
          <a:cs typeface="ヒラギノ角ゴ ProN W3"/>
          <a:sym typeface="ヒラギノ角ゴ ProN W3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ヒラギノ角ゴ ProN W3"/>
          <a:ea typeface="ヒラギノ角ゴ ProN W3"/>
          <a:cs typeface="ヒラギノ角ゴ ProN W3"/>
          <a:sym typeface="ヒラギノ角ゴ ProN W3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ヒラギノ角ゴ ProN W3"/>
          <a:ea typeface="ヒラギノ角ゴ ProN W3"/>
          <a:cs typeface="ヒラギノ角ゴ ProN W3"/>
          <a:sym typeface="ヒラギノ角ゴ ProN W3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ヒラギノ角ゴ ProN W3"/>
          <a:ea typeface="ヒラギノ角ゴ ProN W3"/>
          <a:cs typeface="ヒラギノ角ゴ ProN W3"/>
          <a:sym typeface="ヒラギノ角ゴ ProN W3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ヒラギノ角ゴ ProN W3"/>
          <a:ea typeface="ヒラギノ角ゴ ProN W3"/>
          <a:cs typeface="ヒラギノ角ゴ ProN W3"/>
          <a:sym typeface="ヒラギノ角ゴ ProN W3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ヒラギノ角ゴ ProN W3"/>
          <a:ea typeface="ヒラギノ角ゴ ProN W3"/>
          <a:cs typeface="ヒラギノ角ゴ ProN W3"/>
          <a:sym typeface="ヒラギノ角ゴ ProN W3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ヒラギノ角ゴ ProN W3"/>
          <a:ea typeface="ヒラギノ角ゴ ProN W3"/>
          <a:cs typeface="ヒラギノ角ゴ ProN W3"/>
          <a:sym typeface="ヒラギノ角ゴ ProN W3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持続可能な物流を目指して"/>
          <p:cNvSpPr txBox="1">
            <a:spLocks noGrp="1"/>
          </p:cNvSpPr>
          <p:nvPr>
            <p:ph type="ctrTitle"/>
          </p:nvPr>
        </p:nvSpPr>
        <p:spPr>
          <a:xfrm>
            <a:off x="3657600" y="4835591"/>
            <a:ext cx="17849925" cy="158687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5E5E5E"/>
                </a:solidFill>
                <a:latin typeface="游ゴシック体 ボールド"/>
                <a:ea typeface="游ゴシック体 ボールド"/>
                <a:cs typeface="游ゴシック体 ボールド"/>
                <a:sym typeface="游ゴシック体 ボールド"/>
              </a:defRPr>
            </a:lvl1pPr>
          </a:lstStyle>
          <a:p>
            <a:r>
              <a:rPr dirty="0" err="1"/>
              <a:t>持続可能な物流を目指して</a:t>
            </a:r>
            <a:endParaRPr dirty="0"/>
          </a:p>
        </p:txBody>
      </p:sp>
      <p:sp>
        <p:nvSpPr>
          <p:cNvPr id="152" name="スライド番号"/>
          <p:cNvSpPr txBox="1">
            <a:spLocks noGrp="1"/>
          </p:cNvSpPr>
          <p:nvPr>
            <p:ph type="sldNum" sz="quarter" idx="4294967295"/>
          </p:nvPr>
        </p:nvSpPr>
        <p:spPr>
          <a:xfrm>
            <a:off x="12053506" y="13125399"/>
            <a:ext cx="264491" cy="3302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1</a:t>
            </a:fld>
            <a:endParaRPr/>
          </a:p>
        </p:txBody>
      </p:sp>
      <p:sp>
        <p:nvSpPr>
          <p:cNvPr id="153" name="運送業界の現状"/>
          <p:cNvSpPr txBox="1">
            <a:spLocks noGrp="1"/>
          </p:cNvSpPr>
          <p:nvPr>
            <p:ph type="subTitle" sz="quarter" idx="1"/>
          </p:nvPr>
        </p:nvSpPr>
        <p:spPr>
          <a:xfrm>
            <a:off x="7510540" y="6794500"/>
            <a:ext cx="9362920" cy="1586871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>
              <a:defRPr sz="10000">
                <a:solidFill>
                  <a:srgbClr val="5E5E5E"/>
                </a:solidFill>
                <a:latin typeface="游ゴシック体 ボールド"/>
                <a:ea typeface="游ゴシック体 ボールド"/>
                <a:cs typeface="游ゴシック体 ボールド"/>
                <a:sym typeface="游ゴシック体 ボールド"/>
              </a:defRPr>
            </a:lvl1pPr>
          </a:lstStyle>
          <a:p>
            <a:r>
              <a:rPr dirty="0" err="1"/>
              <a:t>運送業界の現状</a:t>
            </a:r>
            <a:endParaRPr dirty="0"/>
          </a:p>
        </p:txBody>
      </p:sp>
      <p:sp>
        <p:nvSpPr>
          <p:cNvPr id="154" name="線"/>
          <p:cNvSpPr/>
          <p:nvPr/>
        </p:nvSpPr>
        <p:spPr>
          <a:xfrm>
            <a:off x="3544330" y="8816908"/>
            <a:ext cx="18540065" cy="1"/>
          </a:xfrm>
          <a:prstGeom prst="line">
            <a:avLst/>
          </a:prstGeom>
          <a:ln w="127000">
            <a:solidFill>
              <a:srgbClr val="3D62AD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1BF3B69A-30B8-C82D-6467-1842D34E0D20}"/>
              </a:ext>
            </a:extLst>
          </p:cNvPr>
          <p:cNvSpPr txBox="1">
            <a:spLocks/>
          </p:cNvSpPr>
          <p:nvPr/>
        </p:nvSpPr>
        <p:spPr>
          <a:xfrm>
            <a:off x="20255595" y="8330958"/>
            <a:ext cx="1828800" cy="48595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物流</a:t>
            </a:r>
            <a:r>
              <a:rPr lang="en-US" altLang="ja-JP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DAO</a:t>
            </a:r>
            <a:endParaRPr lang="ja-JP" altLang="en-US" sz="3200" dirty="0">
              <a:latin typeface="Impact" panose="020B0806030902050204" pitchFamily="34" charset="0"/>
              <a:ea typeface="Meiryo UI" panose="020B0604030504040204" pitchFamily="50" charset="-128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今後もみなさまをを応援し続けられますよう…"/>
          <p:cNvSpPr txBox="1"/>
          <p:nvPr/>
        </p:nvSpPr>
        <p:spPr>
          <a:xfrm>
            <a:off x="2235042" y="5119436"/>
            <a:ext cx="19913916" cy="34771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pPr>
              <a:lnSpc>
                <a:spcPct val="90000"/>
              </a:lnSpc>
              <a:spcBef>
                <a:spcPts val="4500"/>
              </a:spcBef>
              <a:defRPr sz="6800">
                <a:latin typeface="游ゴシック体 ボールド"/>
                <a:ea typeface="游ゴシック体 ボールド"/>
                <a:cs typeface="游ゴシック体 ボールド"/>
                <a:sym typeface="游ゴシック体 ボールド"/>
              </a:defRPr>
            </a:pPr>
            <a:r>
              <a:rPr dirty="0" err="1"/>
              <a:t>今後もみなさまをを応援し続けられますよう</a:t>
            </a:r>
            <a:endParaRPr dirty="0"/>
          </a:p>
          <a:p>
            <a:pPr>
              <a:lnSpc>
                <a:spcPct val="90000"/>
              </a:lnSpc>
              <a:spcBef>
                <a:spcPts val="4500"/>
              </a:spcBef>
              <a:defRPr sz="6800">
                <a:latin typeface="游ゴシック体 ボールド"/>
                <a:ea typeface="游ゴシック体 ボールド"/>
                <a:cs typeface="游ゴシック体 ボールド"/>
                <a:sym typeface="游ゴシック体 ボールド"/>
              </a:defRPr>
            </a:pPr>
            <a:r>
              <a:rPr dirty="0" err="1"/>
              <a:t>ご理解・ご協力をお願いします</a:t>
            </a:r>
            <a:r>
              <a:rPr dirty="0"/>
              <a:t>！！</a:t>
            </a:r>
          </a:p>
        </p:txBody>
      </p:sp>
      <p:sp>
        <p:nvSpPr>
          <p:cNvPr id="216" name="線"/>
          <p:cNvSpPr/>
          <p:nvPr/>
        </p:nvSpPr>
        <p:spPr>
          <a:xfrm>
            <a:off x="2921967" y="8376509"/>
            <a:ext cx="18540066" cy="1"/>
          </a:xfrm>
          <a:prstGeom prst="line">
            <a:avLst/>
          </a:prstGeom>
          <a:ln w="127000">
            <a:solidFill>
              <a:srgbClr val="3D62AD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2" name="今後もみなさまをを応援し続けられますよう…">
            <a:extLst>
              <a:ext uri="{FF2B5EF4-FFF2-40B4-BE49-F238E27FC236}">
                <a16:creationId xmlns:a16="http://schemas.microsoft.com/office/drawing/2014/main" id="{A22DBF49-7BCD-3120-6F26-A51A06E07F15}"/>
              </a:ext>
            </a:extLst>
          </p:cNvPr>
          <p:cNvSpPr txBox="1"/>
          <p:nvPr/>
        </p:nvSpPr>
        <p:spPr>
          <a:xfrm>
            <a:off x="4948517" y="10865813"/>
            <a:ext cx="15972276" cy="2294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pPr>
              <a:lnSpc>
                <a:spcPct val="90000"/>
              </a:lnSpc>
              <a:spcBef>
                <a:spcPts val="4500"/>
              </a:spcBef>
              <a:defRPr sz="6800">
                <a:latin typeface="游ゴシック体 ボールド"/>
                <a:ea typeface="游ゴシック体 ボールド"/>
                <a:cs typeface="游ゴシック体 ボールド"/>
                <a:sym typeface="游ゴシック体 ボールド"/>
              </a:defRPr>
            </a:pPr>
            <a:r>
              <a:rPr lang="ja-JP" altLang="en-US" sz="4400" dirty="0">
                <a:solidFill>
                  <a:srgbClr val="5CB8FF"/>
                </a:solidFill>
              </a:rPr>
              <a:t>本資料はご自由に再配布、編集して頂いて結構です。</a:t>
            </a:r>
            <a:endParaRPr lang="en-US" altLang="ja-JP" sz="4400" dirty="0">
              <a:solidFill>
                <a:srgbClr val="5CB8FF"/>
              </a:solidFill>
            </a:endParaRPr>
          </a:p>
          <a:p>
            <a:pPr>
              <a:lnSpc>
                <a:spcPct val="90000"/>
              </a:lnSpc>
              <a:spcBef>
                <a:spcPts val="4500"/>
              </a:spcBef>
              <a:defRPr sz="6800">
                <a:latin typeface="游ゴシック体 ボールド"/>
                <a:ea typeface="游ゴシック体 ボールド"/>
                <a:cs typeface="游ゴシック体 ボールド"/>
                <a:sym typeface="游ゴシック体 ボールド"/>
              </a:defRPr>
            </a:pPr>
            <a:r>
              <a:rPr lang="ja-JP" altLang="en-US" sz="4400" dirty="0">
                <a:solidFill>
                  <a:srgbClr val="5CB8FF"/>
                </a:solidFill>
              </a:rPr>
              <a:t>是非、物流業務にご活用下さい。</a:t>
            </a:r>
            <a:endParaRPr sz="4400" dirty="0">
              <a:solidFill>
                <a:srgbClr val="5CB8FF"/>
              </a:solidFill>
            </a:endParaRP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CB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1B51D3E-CE09-C8DE-68F0-9AC59CD39B81}"/>
              </a:ext>
            </a:extLst>
          </p:cNvPr>
          <p:cNvSpPr/>
          <p:nvPr/>
        </p:nvSpPr>
        <p:spPr>
          <a:xfrm>
            <a:off x="15849599" y="0"/>
            <a:ext cx="8534402" cy="1371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80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446C5285-F510-943B-6FAB-7960C3AA42A2}"/>
              </a:ext>
            </a:extLst>
          </p:cNvPr>
          <p:cNvSpPr txBox="1"/>
          <p:nvPr/>
        </p:nvSpPr>
        <p:spPr>
          <a:xfrm>
            <a:off x="15917349" y="873549"/>
            <a:ext cx="8584142" cy="11418510"/>
          </a:xfrm>
          <a:prstGeom prst="rect">
            <a:avLst/>
          </a:prstGeom>
          <a:noFill/>
        </p:spPr>
        <p:txBody>
          <a:bodyPr wrap="square" numCol="1">
            <a:spAutoFit/>
          </a:bodyPr>
          <a:lstStyle/>
          <a:p>
            <a:pPr algn="l" fontAlgn="base"/>
            <a:r>
              <a:rPr lang="ja-JP" altLang="en-US" sz="6400" b="1" dirty="0">
                <a:solidFill>
                  <a:srgbClr val="0000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物流の価値向上</a:t>
            </a:r>
            <a:endParaRPr lang="en-US" altLang="ja-JP" sz="6400" b="1" dirty="0">
              <a:solidFill>
                <a:srgbClr val="000000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algn="l" fontAlgn="base"/>
            <a:r>
              <a:rPr lang="ja-JP" altLang="en-US" sz="4800" dirty="0">
                <a:solidFill>
                  <a:srgbClr val="0000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　　　を目指すコミュニティ</a:t>
            </a:r>
            <a:endParaRPr lang="en-US" altLang="ja-JP" sz="4800" dirty="0">
              <a:solidFill>
                <a:srgbClr val="000000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algn="l" fontAlgn="base"/>
            <a:endParaRPr lang="en-US" altLang="ja-JP" sz="4800" dirty="0">
              <a:solidFill>
                <a:srgbClr val="000000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algn="l" fontAlgn="base"/>
            <a:endParaRPr lang="en-US" altLang="ja-JP" sz="4800" dirty="0">
              <a:solidFill>
                <a:srgbClr val="000000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algn="l" fontAlgn="base"/>
            <a:r>
              <a:rPr lang="ja-JP" altLang="en-US" sz="4800" dirty="0">
                <a:solidFill>
                  <a:srgbClr val="0000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企業では出来ないこと</a:t>
            </a:r>
            <a:endParaRPr lang="en-US" altLang="ja-JP" sz="4800" dirty="0">
              <a:solidFill>
                <a:srgbClr val="000000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algn="l" fontAlgn="base"/>
            <a:r>
              <a:rPr lang="ja-JP" altLang="en-US" sz="4800" dirty="0">
                <a:solidFill>
                  <a:srgbClr val="0000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　　利益にならなくても</a:t>
            </a:r>
            <a:endParaRPr lang="en-US" altLang="ja-JP" sz="4800" dirty="0">
              <a:solidFill>
                <a:srgbClr val="000000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algn="l" fontAlgn="base"/>
            <a:r>
              <a:rPr lang="ja-JP" altLang="en-US" sz="4800" dirty="0">
                <a:solidFill>
                  <a:srgbClr val="0000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　　　　社会に役立つこと</a:t>
            </a:r>
            <a:endParaRPr lang="en-US" altLang="ja-JP" sz="4800" dirty="0">
              <a:solidFill>
                <a:srgbClr val="000000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algn="l" fontAlgn="base"/>
            <a:endParaRPr lang="en-US" altLang="ja-JP" sz="4800" b="1" dirty="0">
              <a:solidFill>
                <a:srgbClr val="000000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algn="l" fontAlgn="base"/>
            <a:r>
              <a:rPr lang="ja-JP" altLang="en-US" sz="4800" b="1" dirty="0">
                <a:solidFill>
                  <a:srgbClr val="0000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　　→</a:t>
            </a:r>
            <a:r>
              <a:rPr lang="en-US" altLang="ja-JP" sz="6400" b="1" dirty="0">
                <a:latin typeface="Century Gothic" panose="020B0502020202020204" pitchFamily="34" charset="0"/>
                <a:ea typeface="游ゴシック Medium" panose="020B0500000000000000" pitchFamily="50" charset="-128"/>
              </a:rPr>
              <a:t>web3</a:t>
            </a:r>
          </a:p>
          <a:p>
            <a:pPr fontAlgn="base"/>
            <a:r>
              <a:rPr lang="ja-JP" altLang="en-US" sz="4800" b="1" dirty="0">
                <a:solidFill>
                  <a:srgbClr val="0000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　　→ブロックチェーン</a:t>
            </a:r>
            <a:endParaRPr lang="en-US" altLang="ja-JP" sz="4800" b="1" dirty="0">
              <a:solidFill>
                <a:srgbClr val="000000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lvl="1" fontAlgn="base"/>
            <a:r>
              <a:rPr lang="ja-JP" altLang="en-US" sz="4800" b="1" dirty="0">
                <a:solidFill>
                  <a:srgbClr val="0000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　　　→物流コミュニティ</a:t>
            </a:r>
            <a:endParaRPr lang="en-US" altLang="ja-JP" sz="4800" b="1" dirty="0">
              <a:solidFill>
                <a:srgbClr val="000000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algn="l" fontAlgn="base"/>
            <a:r>
              <a:rPr lang="ja-JP" altLang="en-US" sz="3200" dirty="0">
                <a:solidFill>
                  <a:srgbClr val="0000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　　　　　　　　　</a:t>
            </a:r>
            <a:endParaRPr lang="en-US" altLang="ja-JP" sz="4800" dirty="0">
              <a:solidFill>
                <a:srgbClr val="000000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algn="l" fontAlgn="base"/>
            <a:endParaRPr lang="en-US" altLang="ja-JP" sz="4800" dirty="0">
              <a:solidFill>
                <a:srgbClr val="000000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algn="l" fontAlgn="base"/>
            <a:endParaRPr lang="en-US" altLang="ja-JP" sz="4800" dirty="0">
              <a:solidFill>
                <a:srgbClr val="000000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algn="l" fontAlgn="base"/>
            <a:endParaRPr lang="en-US" altLang="ja-JP" sz="4800" dirty="0">
              <a:solidFill>
                <a:srgbClr val="000000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460694A7-98DA-6E6B-7CE8-B2F93808FF4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6211" y="2985579"/>
            <a:ext cx="8103282" cy="7933114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919B8997-E7C8-D636-64E5-8C7D938DC5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4067" y="4080383"/>
            <a:ext cx="3804190" cy="2750722"/>
          </a:xfrm>
          <a:prstGeom prst="rect">
            <a:avLst/>
          </a:prstGeom>
        </p:spPr>
      </p:pic>
      <p:sp>
        <p:nvSpPr>
          <p:cNvPr id="18" name="楕円 17">
            <a:extLst>
              <a:ext uri="{FF2B5EF4-FFF2-40B4-BE49-F238E27FC236}">
                <a16:creationId xmlns:a16="http://schemas.microsoft.com/office/drawing/2014/main" id="{CCFC568A-1039-D968-EF7C-014C4EE833C4}"/>
              </a:ext>
            </a:extLst>
          </p:cNvPr>
          <p:cNvSpPr/>
          <p:nvPr/>
        </p:nvSpPr>
        <p:spPr>
          <a:xfrm>
            <a:off x="7696577" y="4214533"/>
            <a:ext cx="577474" cy="567018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800"/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4208A1E4-906F-A877-5552-58F669856029}"/>
              </a:ext>
            </a:extLst>
          </p:cNvPr>
          <p:cNvSpPr/>
          <p:nvPr/>
        </p:nvSpPr>
        <p:spPr>
          <a:xfrm>
            <a:off x="6757902" y="5674655"/>
            <a:ext cx="381000" cy="37275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80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3EFAD82E-DC84-03A9-4D8C-3BEEE0FEB0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362115" y="12013185"/>
            <a:ext cx="1231398" cy="1231398"/>
          </a:xfrm>
          <a:prstGeom prst="rect">
            <a:avLst/>
          </a:prstGeom>
        </p:spPr>
      </p:pic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85F7853F-ED2D-2BB8-31D0-1478854B949F}"/>
              </a:ext>
            </a:extLst>
          </p:cNvPr>
          <p:cNvSpPr/>
          <p:nvPr/>
        </p:nvSpPr>
        <p:spPr>
          <a:xfrm>
            <a:off x="17593513" y="7094964"/>
            <a:ext cx="2523287" cy="873456"/>
          </a:xfrm>
          <a:prstGeom prst="rect">
            <a:avLst/>
          </a:prstGeom>
          <a:solidFill>
            <a:srgbClr val="1DEBB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800"/>
          </a:p>
        </p:txBody>
      </p:sp>
    </p:spTree>
    <p:extLst>
      <p:ext uri="{BB962C8B-B14F-4D97-AF65-F5344CB8AC3E}">
        <p14:creationId xmlns:p14="http://schemas.microsoft.com/office/powerpoint/2010/main" val="3093414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何が起こるのか"/>
          <p:cNvSpPr txBox="1">
            <a:spLocks noGrp="1"/>
          </p:cNvSpPr>
          <p:nvPr>
            <p:ph type="title"/>
          </p:nvPr>
        </p:nvSpPr>
        <p:spPr>
          <a:xfrm>
            <a:off x="1407755" y="1077359"/>
            <a:ext cx="7957697" cy="143316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5E5E5E"/>
                </a:solidFill>
                <a:latin typeface="游ゴシック体 ボールド"/>
                <a:ea typeface="游ゴシック体 ボールド"/>
                <a:cs typeface="游ゴシック体 ボールド"/>
                <a:sym typeface="游ゴシック体 ボールド"/>
              </a:defRPr>
            </a:lvl1pPr>
          </a:lstStyle>
          <a:p>
            <a:r>
              <a:t>何が起こるのか</a:t>
            </a:r>
          </a:p>
        </p:txBody>
      </p:sp>
      <p:sp>
        <p:nvSpPr>
          <p:cNvPr id="157" name="翌日配達が不可能…"/>
          <p:cNvSpPr txBox="1">
            <a:spLocks noGrp="1"/>
          </p:cNvSpPr>
          <p:nvPr>
            <p:ph type="body" idx="1"/>
          </p:nvPr>
        </p:nvSpPr>
        <p:spPr>
          <a:xfrm>
            <a:off x="1130459" y="3215919"/>
            <a:ext cx="16111247" cy="9455477"/>
          </a:xfrm>
          <a:prstGeom prst="rect">
            <a:avLst/>
          </a:prstGeom>
        </p:spPr>
        <p:txBody>
          <a:bodyPr/>
          <a:lstStyle/>
          <a:p>
            <a:pPr marL="426720" indent="-426720" defTabSz="1706837">
              <a:spcBef>
                <a:spcPts val="3100"/>
              </a:spcBef>
              <a:defRPr sz="5600"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  <a:latin typeface="游ゴシック体 ボールド"/>
                <a:ea typeface="游ゴシック体 ボールド"/>
                <a:cs typeface="游ゴシック体 ボールド"/>
                <a:sym typeface="游ゴシック体 ボールド"/>
              </a:defRPr>
            </a:pPr>
            <a:r>
              <a:rPr dirty="0" err="1"/>
              <a:t>翌日配達が不可能</a:t>
            </a:r>
            <a:endParaRPr dirty="0"/>
          </a:p>
          <a:p>
            <a:pPr marL="0" indent="0" defTabSz="1706837">
              <a:spcBef>
                <a:spcPts val="3100"/>
              </a:spcBef>
              <a:buSzTx/>
              <a:buNone/>
              <a:defRPr sz="5600">
                <a:solidFill>
                  <a:srgbClr val="5E5E5E"/>
                </a:solidFill>
                <a:latin typeface="游ゴシック体 ミディアム"/>
                <a:ea typeface="游ゴシック体 ミディアム"/>
                <a:cs typeface="游ゴシック体 ミディアム"/>
                <a:sym typeface="游ゴシック体 ミディアム"/>
              </a:defRPr>
            </a:pPr>
            <a:r>
              <a:rPr dirty="0"/>
              <a:t>⇨</a:t>
            </a:r>
            <a:r>
              <a:rPr dirty="0" err="1"/>
              <a:t>出荷スケジュールの前倒しが必要</a:t>
            </a:r>
            <a:endParaRPr dirty="0"/>
          </a:p>
          <a:p>
            <a:pPr marL="0" indent="0" defTabSz="1706837">
              <a:lnSpc>
                <a:spcPct val="10000"/>
              </a:lnSpc>
              <a:spcBef>
                <a:spcPts val="3100"/>
              </a:spcBef>
              <a:buSzTx/>
              <a:buNone/>
              <a:defRPr sz="5600">
                <a:solidFill>
                  <a:srgbClr val="5E5E5E"/>
                </a:solidFill>
                <a:latin typeface="游ゴシック体 ミディアム"/>
                <a:ea typeface="游ゴシック体 ミディアム"/>
                <a:cs typeface="游ゴシック体 ミディアム"/>
                <a:sym typeface="游ゴシック体 ミディアム"/>
              </a:defRPr>
            </a:pPr>
            <a:endParaRPr dirty="0"/>
          </a:p>
          <a:p>
            <a:pPr marL="426719" indent="-426719" defTabSz="1706837">
              <a:spcBef>
                <a:spcPts val="3100"/>
              </a:spcBef>
              <a:defRPr sz="5600"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  <a:latin typeface="游ゴシック体 ボールド"/>
                <a:ea typeface="游ゴシック体 ボールド"/>
                <a:cs typeface="游ゴシック体 ボールド"/>
                <a:sym typeface="游ゴシック体 ボールド"/>
              </a:defRPr>
            </a:pPr>
            <a:r>
              <a:rPr dirty="0" err="1"/>
              <a:t>労働時間増加</a:t>
            </a:r>
            <a:endParaRPr dirty="0"/>
          </a:p>
          <a:p>
            <a:pPr marL="0" indent="0" defTabSz="1706837">
              <a:spcBef>
                <a:spcPts val="3100"/>
              </a:spcBef>
              <a:buSzTx/>
              <a:buNone/>
              <a:defRPr sz="5600">
                <a:solidFill>
                  <a:srgbClr val="5E5E5E"/>
                </a:solidFill>
                <a:latin typeface="游ゴシック体 ミディアム"/>
                <a:ea typeface="游ゴシック体 ミディアム"/>
                <a:cs typeface="游ゴシック体 ミディアム"/>
                <a:sym typeface="游ゴシック体 ミディアム"/>
              </a:defRPr>
            </a:pPr>
            <a:r>
              <a:rPr dirty="0"/>
              <a:t>⇨</a:t>
            </a:r>
            <a:r>
              <a:rPr dirty="0" err="1"/>
              <a:t>出荷スケジュール前倒しによる負担増加</a:t>
            </a:r>
            <a:endParaRPr dirty="0"/>
          </a:p>
          <a:p>
            <a:pPr marL="0" indent="0" defTabSz="1706837">
              <a:lnSpc>
                <a:spcPct val="10000"/>
              </a:lnSpc>
              <a:spcBef>
                <a:spcPts val="3100"/>
              </a:spcBef>
              <a:buSzTx/>
              <a:buNone/>
              <a:defRPr sz="5600">
                <a:solidFill>
                  <a:srgbClr val="5E5E5E"/>
                </a:solidFill>
                <a:latin typeface="游ゴシック体 ミディアム"/>
                <a:ea typeface="游ゴシック体 ミディアム"/>
                <a:cs typeface="游ゴシック体 ミディアム"/>
                <a:sym typeface="游ゴシック体 ミディアム"/>
              </a:defRPr>
            </a:pPr>
            <a:endParaRPr dirty="0"/>
          </a:p>
          <a:p>
            <a:pPr marL="426719" indent="-426719" defTabSz="1706837">
              <a:spcBef>
                <a:spcPts val="3100"/>
              </a:spcBef>
              <a:defRPr sz="5600"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  <a:latin typeface="游ゴシック体 ボールド"/>
                <a:ea typeface="游ゴシック体 ボールド"/>
                <a:cs typeface="游ゴシック体 ボールド"/>
                <a:sym typeface="游ゴシック体 ボールド"/>
              </a:defRPr>
            </a:pPr>
            <a:r>
              <a:rPr dirty="0" err="1"/>
              <a:t>海外現地調達がより有利に</a:t>
            </a:r>
            <a:endParaRPr dirty="0"/>
          </a:p>
          <a:p>
            <a:pPr marL="0" indent="0" defTabSz="1706837">
              <a:spcBef>
                <a:spcPts val="3100"/>
              </a:spcBef>
              <a:buSzTx/>
              <a:buNone/>
              <a:defRPr sz="5600">
                <a:solidFill>
                  <a:srgbClr val="5E5E5E"/>
                </a:solidFill>
                <a:latin typeface="游ゴシック体 ミディアム"/>
                <a:ea typeface="游ゴシック体 ミディアム"/>
                <a:cs typeface="游ゴシック体 ミディアム"/>
                <a:sym typeface="游ゴシック体 ミディアム"/>
              </a:defRPr>
            </a:pPr>
            <a:r>
              <a:rPr dirty="0"/>
              <a:t>⇨</a:t>
            </a:r>
            <a:r>
              <a:rPr dirty="0" err="1"/>
              <a:t>日本との資材調達のリードタイムの差が広がる</a:t>
            </a:r>
            <a:endParaRPr dirty="0"/>
          </a:p>
        </p:txBody>
      </p:sp>
      <p:sp>
        <p:nvSpPr>
          <p:cNvPr id="158" name="線"/>
          <p:cNvSpPr/>
          <p:nvPr/>
        </p:nvSpPr>
        <p:spPr>
          <a:xfrm>
            <a:off x="966514" y="2443426"/>
            <a:ext cx="22285093" cy="1"/>
          </a:xfrm>
          <a:prstGeom prst="line">
            <a:avLst/>
          </a:prstGeom>
          <a:ln w="127000">
            <a:solidFill>
              <a:srgbClr val="3D62AD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目次"/>
          <p:cNvSpPr txBox="1">
            <a:spLocks noGrp="1"/>
          </p:cNvSpPr>
          <p:nvPr>
            <p:ph type="title"/>
          </p:nvPr>
        </p:nvSpPr>
        <p:spPr>
          <a:xfrm>
            <a:off x="10949861" y="2105993"/>
            <a:ext cx="2484277" cy="143316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5E5E5E"/>
                </a:solidFill>
                <a:latin typeface="游ゴシック体 ボールド"/>
                <a:ea typeface="游ゴシック体 ボールド"/>
                <a:cs typeface="游ゴシック体 ボールド"/>
                <a:sym typeface="游ゴシック体 ボールド"/>
              </a:defRPr>
            </a:lvl1pPr>
          </a:lstStyle>
          <a:p>
            <a:r>
              <a:t>目次</a:t>
            </a:r>
          </a:p>
        </p:txBody>
      </p:sp>
      <p:sp>
        <p:nvSpPr>
          <p:cNvPr id="161" name="スライド番号"/>
          <p:cNvSpPr txBox="1">
            <a:spLocks noGrp="1"/>
          </p:cNvSpPr>
          <p:nvPr>
            <p:ph type="sldNum" sz="quarter" idx="4294967295"/>
          </p:nvPr>
        </p:nvSpPr>
        <p:spPr>
          <a:xfrm>
            <a:off x="12053506" y="13125399"/>
            <a:ext cx="264491" cy="3302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3</a:t>
            </a:fld>
            <a:endParaRPr/>
          </a:p>
        </p:txBody>
      </p:sp>
      <p:sp>
        <p:nvSpPr>
          <p:cNvPr id="162" name="１. ドライバー不足…"/>
          <p:cNvSpPr txBox="1"/>
          <p:nvPr/>
        </p:nvSpPr>
        <p:spPr>
          <a:xfrm>
            <a:off x="5728148" y="3784600"/>
            <a:ext cx="12927703" cy="6146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6800">
                <a:latin typeface="游ゴシック体 ミディアム"/>
                <a:ea typeface="游ゴシック体 ミディアム"/>
                <a:cs typeface="游ゴシック体 ミディアム"/>
                <a:sym typeface="游ゴシック体 ミディアム"/>
              </a:defRPr>
            </a:pPr>
            <a:r>
              <a:t>１. ドライバー不足</a:t>
            </a:r>
          </a:p>
          <a:p>
            <a:pPr algn="l">
              <a:defRPr sz="6800">
                <a:latin typeface="游ゴシック体 ミディアム"/>
                <a:ea typeface="游ゴシック体 ミディアム"/>
                <a:cs typeface="游ゴシック体 ミディアム"/>
                <a:sym typeface="游ゴシック体 ミディアム"/>
              </a:defRPr>
            </a:pPr>
            <a:r>
              <a:t>２. 長時間労働</a:t>
            </a:r>
          </a:p>
          <a:p>
            <a:pPr algn="l">
              <a:defRPr sz="6800">
                <a:latin typeface="游ゴシック体 ミディアム"/>
                <a:ea typeface="游ゴシック体 ミディアム"/>
                <a:cs typeface="游ゴシック体 ミディアム"/>
                <a:sym typeface="游ゴシック体 ミディアム"/>
              </a:defRPr>
            </a:pPr>
            <a:r>
              <a:t>３. 低賃金</a:t>
            </a:r>
          </a:p>
          <a:p>
            <a:pPr algn="l">
              <a:defRPr sz="6800">
                <a:latin typeface="游ゴシック体 ミディアム"/>
                <a:ea typeface="游ゴシック体 ミディアム"/>
                <a:cs typeface="游ゴシック体 ミディアム"/>
                <a:sym typeface="游ゴシック体 ミディアム"/>
              </a:defRPr>
            </a:pPr>
            <a:r>
              <a:t>４. 車両価格の高騰</a:t>
            </a:r>
          </a:p>
          <a:p>
            <a:pPr algn="l">
              <a:defRPr sz="6800">
                <a:latin typeface="游ゴシック体 ミディアム"/>
                <a:ea typeface="游ゴシック体 ミディアム"/>
                <a:cs typeface="游ゴシック体 ミディアム"/>
                <a:sym typeface="游ゴシック体 ミディアム"/>
              </a:defRPr>
            </a:pPr>
            <a:r>
              <a:t>５. 車両規模別経常利益率の推移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１. ドライバー不足"/>
          <p:cNvSpPr txBox="1">
            <a:spLocks noGrp="1"/>
          </p:cNvSpPr>
          <p:nvPr>
            <p:ph type="title"/>
          </p:nvPr>
        </p:nvSpPr>
        <p:spPr>
          <a:xfrm>
            <a:off x="1123561" y="511251"/>
            <a:ext cx="21971001" cy="14331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5E5E5E"/>
                </a:solidFill>
                <a:latin typeface="游ゴシック体 ボールド"/>
                <a:ea typeface="游ゴシック体 ボールド"/>
                <a:cs typeface="游ゴシック体 ボールド"/>
                <a:sym typeface="游ゴシック体 ボールド"/>
              </a:defRPr>
            </a:lvl1pPr>
          </a:lstStyle>
          <a:p>
            <a:r>
              <a:t>１. ドライバー不足</a:t>
            </a:r>
          </a:p>
        </p:txBody>
      </p:sp>
      <p:sp>
        <p:nvSpPr>
          <p:cNvPr id="165" name="20万人以上のドライバー不足"/>
          <p:cNvSpPr txBox="1">
            <a:spLocks noGrp="1"/>
          </p:cNvSpPr>
          <p:nvPr>
            <p:ph type="body" idx="21"/>
          </p:nvPr>
        </p:nvSpPr>
        <p:spPr>
          <a:xfrm>
            <a:off x="1289438" y="2355185"/>
            <a:ext cx="21971001" cy="9347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>
              <a:defRPr>
                <a:solidFill>
                  <a:srgbClr val="5E5E5E"/>
                </a:solidFill>
                <a:latin typeface="游ゴシック体 ボールド"/>
                <a:ea typeface="游ゴシック体 ボールド"/>
                <a:cs typeface="游ゴシック体 ボールド"/>
                <a:sym typeface="游ゴシック体 ボールド"/>
              </a:defRPr>
            </a:pP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20万人以上</a:t>
            </a:r>
            <a:r>
              <a:t>のドライバー不足</a:t>
            </a:r>
          </a:p>
        </p:txBody>
      </p:sp>
      <p:graphicFrame>
        <p:nvGraphicFramePr>
          <p:cNvPr id="166" name="2D縦棒グラフ"/>
          <p:cNvGraphicFramePr/>
          <p:nvPr/>
        </p:nvGraphicFramePr>
        <p:xfrm>
          <a:off x="2937876" y="5720931"/>
          <a:ext cx="17495977" cy="632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173" name="グループ"/>
          <p:cNvGrpSpPr/>
          <p:nvPr/>
        </p:nvGrpSpPr>
        <p:grpSpPr>
          <a:xfrm>
            <a:off x="6623643" y="4368885"/>
            <a:ext cx="14301691" cy="2524523"/>
            <a:chOff x="0" y="0"/>
            <a:chExt cx="14301690" cy="2524521"/>
          </a:xfrm>
        </p:grpSpPr>
        <p:sp>
          <p:nvSpPr>
            <p:cNvPr id="167" name="コールアウト"/>
            <p:cNvSpPr/>
            <p:nvPr/>
          </p:nvSpPr>
          <p:spPr>
            <a:xfrm>
              <a:off x="5186319" y="0"/>
              <a:ext cx="3523457" cy="2438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91" y="0"/>
                  </a:moveTo>
                  <a:cubicBezTo>
                    <a:pt x="220" y="0"/>
                    <a:pt x="0" y="318"/>
                    <a:pt x="0" y="710"/>
                  </a:cubicBezTo>
                  <a:lnTo>
                    <a:pt x="0" y="7678"/>
                  </a:lnTo>
                  <a:cubicBezTo>
                    <a:pt x="0" y="8071"/>
                    <a:pt x="220" y="8388"/>
                    <a:pt x="491" y="8388"/>
                  </a:cubicBezTo>
                  <a:lnTo>
                    <a:pt x="15914" y="8388"/>
                  </a:lnTo>
                  <a:lnTo>
                    <a:pt x="16899" y="21600"/>
                  </a:lnTo>
                  <a:lnTo>
                    <a:pt x="17885" y="8388"/>
                  </a:lnTo>
                  <a:lnTo>
                    <a:pt x="21109" y="8388"/>
                  </a:lnTo>
                  <a:cubicBezTo>
                    <a:pt x="21380" y="8388"/>
                    <a:pt x="21600" y="8071"/>
                    <a:pt x="21600" y="7678"/>
                  </a:cubicBezTo>
                  <a:lnTo>
                    <a:pt x="21600" y="710"/>
                  </a:lnTo>
                  <a:cubicBezTo>
                    <a:pt x="21600" y="318"/>
                    <a:pt x="21380" y="0"/>
                    <a:pt x="21109" y="0"/>
                  </a:cubicBezTo>
                  <a:lnTo>
                    <a:pt x="491" y="0"/>
                  </a:lnTo>
                  <a:close/>
                </a:path>
              </a:pathLst>
            </a:custGeom>
            <a:noFill/>
            <a:ln w="508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游ゴシック体 ミディアム"/>
                  <a:ea typeface="游ゴシック体 ミディアム"/>
                  <a:cs typeface="游ゴシック体 ミディアム"/>
                  <a:sym typeface="游ゴシック体 ミディアム"/>
                </a:defRPr>
              </a:pPr>
              <a:endParaRPr/>
            </a:p>
          </p:txBody>
        </p:sp>
        <p:sp>
          <p:nvSpPr>
            <p:cNvPr id="168" name="144,058人不足"/>
            <p:cNvSpPr txBox="1"/>
            <p:nvPr/>
          </p:nvSpPr>
          <p:spPr>
            <a:xfrm>
              <a:off x="0" y="228782"/>
              <a:ext cx="4057025" cy="51516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3200">
                  <a:latin typeface="游ゴシック体 ボールド"/>
                  <a:ea typeface="游ゴシック体 ボールド"/>
                  <a:cs typeface="游ゴシック体 ボールド"/>
                  <a:sym typeface="游ゴシック体 ボールド"/>
                </a:defRPr>
              </a:lvl1pPr>
            </a:lstStyle>
            <a:p>
              <a:r>
                <a:t>144,058人不足</a:t>
              </a:r>
            </a:p>
          </p:txBody>
        </p:sp>
        <p:sp>
          <p:nvSpPr>
            <p:cNvPr id="169" name="コールアウト"/>
            <p:cNvSpPr/>
            <p:nvPr/>
          </p:nvSpPr>
          <p:spPr>
            <a:xfrm>
              <a:off x="266784" y="0"/>
              <a:ext cx="3523457" cy="2438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91" y="0"/>
                  </a:moveTo>
                  <a:cubicBezTo>
                    <a:pt x="220" y="0"/>
                    <a:pt x="0" y="318"/>
                    <a:pt x="0" y="710"/>
                  </a:cubicBezTo>
                  <a:lnTo>
                    <a:pt x="0" y="7678"/>
                  </a:lnTo>
                  <a:cubicBezTo>
                    <a:pt x="0" y="8071"/>
                    <a:pt x="220" y="8388"/>
                    <a:pt x="491" y="8388"/>
                  </a:cubicBezTo>
                  <a:lnTo>
                    <a:pt x="15914" y="8388"/>
                  </a:lnTo>
                  <a:lnTo>
                    <a:pt x="16899" y="21600"/>
                  </a:lnTo>
                  <a:lnTo>
                    <a:pt x="17885" y="8388"/>
                  </a:lnTo>
                  <a:lnTo>
                    <a:pt x="21109" y="8388"/>
                  </a:lnTo>
                  <a:cubicBezTo>
                    <a:pt x="21380" y="8388"/>
                    <a:pt x="21600" y="8071"/>
                    <a:pt x="21600" y="7678"/>
                  </a:cubicBezTo>
                  <a:lnTo>
                    <a:pt x="21600" y="710"/>
                  </a:lnTo>
                  <a:cubicBezTo>
                    <a:pt x="21600" y="318"/>
                    <a:pt x="21380" y="0"/>
                    <a:pt x="21109" y="0"/>
                  </a:cubicBezTo>
                  <a:lnTo>
                    <a:pt x="491" y="0"/>
                  </a:lnTo>
                  <a:close/>
                </a:path>
              </a:pathLst>
            </a:custGeom>
            <a:noFill/>
            <a:ln w="508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游ゴシック体 ミディアム"/>
                  <a:ea typeface="游ゴシック体 ミディアム"/>
                  <a:cs typeface="游ゴシック体 ミディアム"/>
                  <a:sym typeface="游ゴシック体 ミディアム"/>
                </a:defRPr>
              </a:pPr>
              <a:endParaRPr/>
            </a:p>
          </p:txBody>
        </p:sp>
        <p:sp>
          <p:nvSpPr>
            <p:cNvPr id="170" name="208,436人不足"/>
            <p:cNvSpPr txBox="1"/>
            <p:nvPr/>
          </p:nvSpPr>
          <p:spPr>
            <a:xfrm>
              <a:off x="4919442" y="243934"/>
              <a:ext cx="4057025" cy="48485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3200">
                  <a:latin typeface="游ゴシック体 ボールド"/>
                  <a:ea typeface="游ゴシック体 ボールド"/>
                  <a:cs typeface="游ゴシック体 ボールド"/>
                  <a:sym typeface="游ゴシック体 ボールド"/>
                </a:defRPr>
              </a:lvl1pPr>
            </a:lstStyle>
            <a:p>
              <a:r>
                <a:t>208,436人不足</a:t>
              </a:r>
            </a:p>
          </p:txBody>
        </p:sp>
        <p:sp>
          <p:nvSpPr>
            <p:cNvPr id="171" name="コールアウト"/>
            <p:cNvSpPr/>
            <p:nvPr/>
          </p:nvSpPr>
          <p:spPr>
            <a:xfrm>
              <a:off x="10511542" y="0"/>
              <a:ext cx="3523457" cy="25245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91" y="0"/>
                  </a:moveTo>
                  <a:cubicBezTo>
                    <a:pt x="220" y="0"/>
                    <a:pt x="0" y="307"/>
                    <a:pt x="0" y="686"/>
                  </a:cubicBezTo>
                  <a:lnTo>
                    <a:pt x="0" y="7416"/>
                  </a:lnTo>
                  <a:cubicBezTo>
                    <a:pt x="0" y="7795"/>
                    <a:pt x="220" y="8102"/>
                    <a:pt x="491" y="8102"/>
                  </a:cubicBezTo>
                  <a:lnTo>
                    <a:pt x="11812" y="8102"/>
                  </a:lnTo>
                  <a:lnTo>
                    <a:pt x="12795" y="21600"/>
                  </a:lnTo>
                  <a:lnTo>
                    <a:pt x="13780" y="8102"/>
                  </a:lnTo>
                  <a:lnTo>
                    <a:pt x="21109" y="8102"/>
                  </a:lnTo>
                  <a:cubicBezTo>
                    <a:pt x="21380" y="8102"/>
                    <a:pt x="21600" y="7795"/>
                    <a:pt x="21600" y="7416"/>
                  </a:cubicBezTo>
                  <a:lnTo>
                    <a:pt x="21600" y="686"/>
                  </a:lnTo>
                  <a:cubicBezTo>
                    <a:pt x="21600" y="307"/>
                    <a:pt x="21380" y="0"/>
                    <a:pt x="21109" y="0"/>
                  </a:cubicBezTo>
                  <a:lnTo>
                    <a:pt x="491" y="0"/>
                  </a:lnTo>
                  <a:close/>
                </a:path>
              </a:pathLst>
            </a:custGeom>
            <a:noFill/>
            <a:ln w="508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游ゴシック体 ミディアム"/>
                  <a:ea typeface="游ゴシック体 ミディアム"/>
                  <a:cs typeface="游ゴシック体 ミディアム"/>
                  <a:sym typeface="游ゴシック体 ミディアム"/>
                </a:defRPr>
              </a:pPr>
              <a:endParaRPr/>
            </a:p>
          </p:txBody>
        </p:sp>
        <p:sp>
          <p:nvSpPr>
            <p:cNvPr id="172" name="278,072人不足"/>
            <p:cNvSpPr txBox="1"/>
            <p:nvPr/>
          </p:nvSpPr>
          <p:spPr>
            <a:xfrm>
              <a:off x="10244665" y="243934"/>
              <a:ext cx="4057026" cy="48485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3200">
                  <a:latin typeface="游ゴシック体 ボールド"/>
                  <a:ea typeface="游ゴシック体 ボールド"/>
                  <a:cs typeface="游ゴシック体 ボールド"/>
                  <a:sym typeface="游ゴシック体 ボールド"/>
                </a:defRPr>
              </a:lvl1pPr>
            </a:lstStyle>
            <a:p>
              <a:r>
                <a:t>278,072人不足</a:t>
              </a:r>
            </a:p>
          </p:txBody>
        </p:sp>
      </p:grpSp>
      <p:sp>
        <p:nvSpPr>
          <p:cNvPr id="174" name="出所：鉄道貨物協会調査資料(2018年度)"/>
          <p:cNvSpPr txBox="1"/>
          <p:nvPr/>
        </p:nvSpPr>
        <p:spPr>
          <a:xfrm>
            <a:off x="14987141" y="12253732"/>
            <a:ext cx="5594605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latin typeface="游ゴシック体 ミディアム"/>
                <a:ea typeface="游ゴシック体 ミディアム"/>
                <a:cs typeface="游ゴシック体 ミディアム"/>
                <a:sym typeface="游ゴシック体 ミディアム"/>
              </a:defRPr>
            </a:lvl1pPr>
          </a:lstStyle>
          <a:p>
            <a:r>
              <a:t>出所：鉄道貨物協会調査資料(2018年度)</a:t>
            </a:r>
          </a:p>
        </p:txBody>
      </p:sp>
      <p:sp>
        <p:nvSpPr>
          <p:cNvPr id="175" name="（人）"/>
          <p:cNvSpPr txBox="1"/>
          <p:nvPr/>
        </p:nvSpPr>
        <p:spPr>
          <a:xfrm>
            <a:off x="4615079" y="5107490"/>
            <a:ext cx="1409701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400"/>
            </a:lvl1pPr>
          </a:lstStyle>
          <a:p>
            <a:r>
              <a:t>（人）</a:t>
            </a:r>
          </a:p>
        </p:txBody>
      </p:sp>
      <p:sp>
        <p:nvSpPr>
          <p:cNvPr id="176" name="スライド番号"/>
          <p:cNvSpPr txBox="1">
            <a:spLocks noGrp="1"/>
          </p:cNvSpPr>
          <p:nvPr>
            <p:ph type="sldNum" sz="quarter" idx="4294967295"/>
          </p:nvPr>
        </p:nvSpPr>
        <p:spPr>
          <a:xfrm>
            <a:off x="12053049" y="13125399"/>
            <a:ext cx="265405" cy="3302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4</a:t>
            </a:fld>
            <a:endParaRPr/>
          </a:p>
        </p:txBody>
      </p:sp>
      <p:sp>
        <p:nvSpPr>
          <p:cNvPr id="177" name="線"/>
          <p:cNvSpPr/>
          <p:nvPr/>
        </p:nvSpPr>
        <p:spPr>
          <a:xfrm>
            <a:off x="966514" y="1959818"/>
            <a:ext cx="22285093" cy="1"/>
          </a:xfrm>
          <a:prstGeom prst="line">
            <a:avLst/>
          </a:prstGeom>
          <a:ln w="127000">
            <a:solidFill>
              <a:srgbClr val="3D62AD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２. 長時間労働"/>
          <p:cNvSpPr txBox="1">
            <a:spLocks noGrp="1"/>
          </p:cNvSpPr>
          <p:nvPr>
            <p:ph type="title"/>
          </p:nvPr>
        </p:nvSpPr>
        <p:spPr>
          <a:xfrm>
            <a:off x="1006309" y="478214"/>
            <a:ext cx="21971001" cy="143316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5E5E5E"/>
                </a:solidFill>
                <a:latin typeface="游ゴシック体 ボールド"/>
                <a:ea typeface="游ゴシック体 ボールド"/>
                <a:cs typeface="游ゴシック体 ボールド"/>
                <a:sym typeface="游ゴシック体 ボールド"/>
              </a:defRPr>
            </a:lvl1pPr>
          </a:lstStyle>
          <a:p>
            <a:r>
              <a:t>２. 長時間労働</a:t>
            </a:r>
          </a:p>
        </p:txBody>
      </p:sp>
      <p:sp>
        <p:nvSpPr>
          <p:cNvPr id="180" name="年間労働時間 全産業平均より２割長い"/>
          <p:cNvSpPr txBox="1">
            <a:spLocks noGrp="1"/>
          </p:cNvSpPr>
          <p:nvPr>
            <p:ph type="body" idx="21"/>
          </p:nvPr>
        </p:nvSpPr>
        <p:spPr>
          <a:xfrm>
            <a:off x="1006309" y="2355185"/>
            <a:ext cx="21971001" cy="9347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>
              <a:defRPr>
                <a:solidFill>
                  <a:srgbClr val="5E5E5E"/>
                </a:solidFill>
                <a:latin typeface="游ゴシック体 ボールド"/>
                <a:ea typeface="游ゴシック体 ボールド"/>
                <a:cs typeface="游ゴシック体 ボールド"/>
                <a:sym typeface="游ゴシック体 ボールド"/>
              </a:defRPr>
            </a:pPr>
            <a:r>
              <a:t>年間労働時間　全産業平均より</a:t>
            </a: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２割長い</a:t>
            </a:r>
          </a:p>
        </p:txBody>
      </p:sp>
      <p:graphicFrame>
        <p:nvGraphicFramePr>
          <p:cNvPr id="181" name="2D折れ線グラフ"/>
          <p:cNvGraphicFramePr/>
          <p:nvPr/>
        </p:nvGraphicFramePr>
        <p:xfrm>
          <a:off x="3439478" y="3758926"/>
          <a:ext cx="17104663" cy="86758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2" name="出所：「一般職業紹介状況」及び「賃金構造基本統計調査」（厚生労働省）「労働力調査」（総務省）"/>
          <p:cNvSpPr txBox="1"/>
          <p:nvPr/>
        </p:nvSpPr>
        <p:spPr>
          <a:xfrm>
            <a:off x="6618347" y="12460514"/>
            <a:ext cx="14210449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457200">
              <a:defRPr>
                <a:latin typeface="游ゴシック体 ミディアム"/>
                <a:ea typeface="游ゴシック体 ミディアム"/>
                <a:cs typeface="游ゴシック体 ミディアム"/>
                <a:sym typeface="游ゴシック体 ミディアム"/>
              </a:defRPr>
            </a:lvl1pPr>
          </a:lstStyle>
          <a:p>
            <a:r>
              <a:t>出所：「一般職業紹介状況」及び「賃金構造基本統計調査」（厚生労働省）「労働力調査」（総務省）</a:t>
            </a:r>
          </a:p>
        </p:txBody>
      </p:sp>
      <p:sp>
        <p:nvSpPr>
          <p:cNvPr id="183" name="（時間）"/>
          <p:cNvSpPr txBox="1"/>
          <p:nvPr/>
        </p:nvSpPr>
        <p:spPr>
          <a:xfrm>
            <a:off x="3285430" y="3952090"/>
            <a:ext cx="1841501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400"/>
            </a:lvl1pPr>
          </a:lstStyle>
          <a:p>
            <a:r>
              <a:t>（時間）</a:t>
            </a:r>
          </a:p>
        </p:txBody>
      </p:sp>
      <p:sp>
        <p:nvSpPr>
          <p:cNvPr id="184" name="スライド番号"/>
          <p:cNvSpPr txBox="1">
            <a:spLocks noGrp="1"/>
          </p:cNvSpPr>
          <p:nvPr>
            <p:ph type="sldNum" sz="quarter" idx="4294967295"/>
          </p:nvPr>
        </p:nvSpPr>
        <p:spPr>
          <a:xfrm>
            <a:off x="12053506" y="13125399"/>
            <a:ext cx="264491" cy="3302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5</a:t>
            </a:fld>
            <a:endParaRPr/>
          </a:p>
        </p:txBody>
      </p:sp>
      <p:sp>
        <p:nvSpPr>
          <p:cNvPr id="185" name="線"/>
          <p:cNvSpPr/>
          <p:nvPr/>
        </p:nvSpPr>
        <p:spPr>
          <a:xfrm>
            <a:off x="966514" y="1959818"/>
            <a:ext cx="22285093" cy="1"/>
          </a:xfrm>
          <a:prstGeom prst="line">
            <a:avLst/>
          </a:prstGeom>
          <a:ln w="127000">
            <a:solidFill>
              <a:srgbClr val="3D62AD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３. 低賃金"/>
          <p:cNvSpPr txBox="1">
            <a:spLocks noGrp="1"/>
          </p:cNvSpPr>
          <p:nvPr>
            <p:ph type="title"/>
          </p:nvPr>
        </p:nvSpPr>
        <p:spPr>
          <a:xfrm>
            <a:off x="1206500" y="525608"/>
            <a:ext cx="21971000" cy="143316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5E5E5E"/>
                </a:solidFill>
                <a:latin typeface="游ゴシック体 ボールド"/>
                <a:ea typeface="游ゴシック体 ボールド"/>
                <a:cs typeface="游ゴシック体 ボールド"/>
                <a:sym typeface="游ゴシック体 ボールド"/>
              </a:defRPr>
            </a:lvl1pPr>
          </a:lstStyle>
          <a:p>
            <a:r>
              <a:t>３. 低賃金</a:t>
            </a:r>
          </a:p>
        </p:txBody>
      </p:sp>
      <p:sp>
        <p:nvSpPr>
          <p:cNvPr id="188" name="年間所得額 全産業平均より１〜２割低い"/>
          <p:cNvSpPr txBox="1">
            <a:spLocks noGrp="1"/>
          </p:cNvSpPr>
          <p:nvPr>
            <p:ph type="body" idx="21"/>
          </p:nvPr>
        </p:nvSpPr>
        <p:spPr>
          <a:xfrm>
            <a:off x="1206500" y="2355185"/>
            <a:ext cx="21971000" cy="9347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>
              <a:defRPr>
                <a:solidFill>
                  <a:srgbClr val="5E5E5E"/>
                </a:solidFill>
                <a:latin typeface="游ゴシック体 ボールド"/>
                <a:ea typeface="游ゴシック体 ボールド"/>
                <a:cs typeface="游ゴシック体 ボールド"/>
                <a:sym typeface="游ゴシック体 ボールド"/>
              </a:defRPr>
            </a:pPr>
            <a:r>
              <a:t>年間所得額　全産業平均より</a:t>
            </a: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１〜２割低い</a:t>
            </a:r>
          </a:p>
        </p:txBody>
      </p:sp>
      <p:graphicFrame>
        <p:nvGraphicFramePr>
          <p:cNvPr id="189" name="2D折れ線グラフ"/>
          <p:cNvGraphicFramePr/>
          <p:nvPr/>
        </p:nvGraphicFramePr>
        <p:xfrm>
          <a:off x="3870229" y="3903495"/>
          <a:ext cx="16596231" cy="8332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0" name="出所：「一般職業紹介状況」及び「賃金構造基本統計調査」（厚生労働省）「労働力調査」（総務省）"/>
          <p:cNvSpPr txBox="1"/>
          <p:nvPr/>
        </p:nvSpPr>
        <p:spPr>
          <a:xfrm>
            <a:off x="6665741" y="12484211"/>
            <a:ext cx="14210449" cy="40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457200">
              <a:defRPr>
                <a:latin typeface="游ゴシック体 ミディアム"/>
                <a:ea typeface="游ゴシック体 ミディアム"/>
                <a:cs typeface="游ゴシック体 ミディアム"/>
                <a:sym typeface="游ゴシック体 ミディアム"/>
              </a:defRPr>
            </a:lvl1pPr>
          </a:lstStyle>
          <a:p>
            <a:r>
              <a:t>出所：「一般職業紹介状況」及び「賃金構造基本統計調査」（厚生労働省）「労働力調査」（総務省）</a:t>
            </a:r>
          </a:p>
        </p:txBody>
      </p:sp>
      <p:sp>
        <p:nvSpPr>
          <p:cNvPr id="191" name="（万円）"/>
          <p:cNvSpPr txBox="1"/>
          <p:nvPr/>
        </p:nvSpPr>
        <p:spPr>
          <a:xfrm>
            <a:off x="3361630" y="3967965"/>
            <a:ext cx="1689101" cy="5016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100">
                <a:latin typeface="游ゴシック体 ミディアム"/>
                <a:ea typeface="游ゴシック体 ミディアム"/>
                <a:cs typeface="游ゴシック体 ミディアム"/>
                <a:sym typeface="游ゴシック体 ミディアム"/>
              </a:defRPr>
            </a:lvl1pPr>
          </a:lstStyle>
          <a:p>
            <a:r>
              <a:t>（万円）</a:t>
            </a:r>
          </a:p>
        </p:txBody>
      </p:sp>
      <p:sp>
        <p:nvSpPr>
          <p:cNvPr id="192" name="スライド番号"/>
          <p:cNvSpPr txBox="1">
            <a:spLocks noGrp="1"/>
          </p:cNvSpPr>
          <p:nvPr>
            <p:ph type="sldNum" sz="quarter" idx="4294967295"/>
          </p:nvPr>
        </p:nvSpPr>
        <p:spPr>
          <a:xfrm>
            <a:off x="12053506" y="13125399"/>
            <a:ext cx="264491" cy="3302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6</a:t>
            </a:fld>
            <a:endParaRPr/>
          </a:p>
        </p:txBody>
      </p:sp>
      <p:sp>
        <p:nvSpPr>
          <p:cNvPr id="193" name="線"/>
          <p:cNvSpPr/>
          <p:nvPr/>
        </p:nvSpPr>
        <p:spPr>
          <a:xfrm>
            <a:off x="966514" y="1959818"/>
            <a:ext cx="22285093" cy="1"/>
          </a:xfrm>
          <a:prstGeom prst="line">
            <a:avLst/>
          </a:prstGeom>
          <a:ln w="127000">
            <a:solidFill>
              <a:srgbClr val="3D62AD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４. 車両価格の高騰"/>
          <p:cNvSpPr txBox="1">
            <a:spLocks noGrp="1"/>
          </p:cNvSpPr>
          <p:nvPr>
            <p:ph type="title"/>
          </p:nvPr>
        </p:nvSpPr>
        <p:spPr>
          <a:xfrm>
            <a:off x="1169687" y="525608"/>
            <a:ext cx="21971001" cy="143316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5E5E5E"/>
                </a:solidFill>
                <a:latin typeface="游ゴシック体 ボールド"/>
                <a:ea typeface="游ゴシック体 ボールド"/>
                <a:cs typeface="游ゴシック体 ボールド"/>
                <a:sym typeface="游ゴシック体 ボールド"/>
              </a:defRPr>
            </a:lvl1pPr>
          </a:lstStyle>
          <a:p>
            <a:r>
              <a:t>４. 車両価格の高騰</a:t>
            </a:r>
          </a:p>
        </p:txBody>
      </p:sp>
      <p:sp>
        <p:nvSpPr>
          <p:cNvPr id="196" name="平成２年から２倍以上の価格高騰（環境規制対策のため）"/>
          <p:cNvSpPr txBox="1">
            <a:spLocks noGrp="1"/>
          </p:cNvSpPr>
          <p:nvPr>
            <p:ph type="body" idx="21"/>
          </p:nvPr>
        </p:nvSpPr>
        <p:spPr>
          <a:xfrm>
            <a:off x="1169687" y="2355185"/>
            <a:ext cx="21971001" cy="9347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>
              <a:defRPr>
                <a:solidFill>
                  <a:srgbClr val="5E5E5E"/>
                </a:solidFill>
                <a:latin typeface="游ゴシック体 ボールド"/>
                <a:ea typeface="游ゴシック体 ボールド"/>
                <a:cs typeface="游ゴシック体 ボールド"/>
                <a:sym typeface="游ゴシック体 ボールド"/>
              </a:defRPr>
            </a:pPr>
            <a:r>
              <a:t>平成２年から</a:t>
            </a: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２倍以上の価格高騰</a:t>
            </a:r>
            <a:r>
              <a:t>（環境規制対策のため）</a:t>
            </a:r>
          </a:p>
        </p:txBody>
      </p:sp>
      <p:graphicFrame>
        <p:nvGraphicFramePr>
          <p:cNvPr id="197" name="2D折れ線グラフ"/>
          <p:cNvGraphicFramePr/>
          <p:nvPr/>
        </p:nvGraphicFramePr>
        <p:xfrm>
          <a:off x="3758392" y="3903495"/>
          <a:ext cx="16793590" cy="8332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8" name="出所：「標準的な運賃 荷主企業用パンフレット」（一般社団法人近畿トラック協会）"/>
          <p:cNvSpPr txBox="1"/>
          <p:nvPr/>
        </p:nvSpPr>
        <p:spPr>
          <a:xfrm>
            <a:off x="8063852" y="12484211"/>
            <a:ext cx="12121336" cy="40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457200">
              <a:defRPr>
                <a:latin typeface="游ゴシック体 ミディアム"/>
                <a:ea typeface="游ゴシック体 ミディアム"/>
                <a:cs typeface="游ゴシック体 ミディアム"/>
                <a:sym typeface="游ゴシック体 ミディアム"/>
              </a:defRPr>
            </a:lvl1pPr>
          </a:lstStyle>
          <a:p>
            <a:r>
              <a:t>出所：「標準的な運賃　荷主企業用パンフレット」（一般社団法人近畿トラック協会）</a:t>
            </a:r>
          </a:p>
        </p:txBody>
      </p:sp>
      <p:sp>
        <p:nvSpPr>
          <p:cNvPr id="199" name="（車両価格指数）"/>
          <p:cNvSpPr txBox="1"/>
          <p:nvPr/>
        </p:nvSpPr>
        <p:spPr>
          <a:xfrm>
            <a:off x="2574230" y="3967965"/>
            <a:ext cx="3263901" cy="5016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100">
                <a:latin typeface="游ゴシック体 ミディアム"/>
                <a:ea typeface="游ゴシック体 ミディアム"/>
                <a:cs typeface="游ゴシック体 ミディアム"/>
                <a:sym typeface="游ゴシック体 ミディアム"/>
              </a:defRPr>
            </a:lvl1pPr>
          </a:lstStyle>
          <a:p>
            <a:r>
              <a:t>（車両価格指数）</a:t>
            </a:r>
          </a:p>
        </p:txBody>
      </p:sp>
      <p:sp>
        <p:nvSpPr>
          <p:cNvPr id="200" name="スライド番号"/>
          <p:cNvSpPr txBox="1">
            <a:spLocks noGrp="1"/>
          </p:cNvSpPr>
          <p:nvPr>
            <p:ph type="sldNum" sz="quarter" idx="4294967295"/>
          </p:nvPr>
        </p:nvSpPr>
        <p:spPr>
          <a:xfrm>
            <a:off x="12053506" y="13125399"/>
            <a:ext cx="264491" cy="3302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7</a:t>
            </a:fld>
            <a:endParaRPr/>
          </a:p>
        </p:txBody>
      </p:sp>
      <p:sp>
        <p:nvSpPr>
          <p:cNvPr id="201" name="線"/>
          <p:cNvSpPr/>
          <p:nvPr/>
        </p:nvSpPr>
        <p:spPr>
          <a:xfrm>
            <a:off x="966514" y="1959818"/>
            <a:ext cx="22285093" cy="1"/>
          </a:xfrm>
          <a:prstGeom prst="line">
            <a:avLst/>
          </a:prstGeom>
          <a:ln w="127000">
            <a:solidFill>
              <a:srgbClr val="3D62AD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５. 経常利益率の推移（車両規模別）"/>
          <p:cNvSpPr txBox="1">
            <a:spLocks noGrp="1"/>
          </p:cNvSpPr>
          <p:nvPr>
            <p:ph type="title"/>
          </p:nvPr>
        </p:nvSpPr>
        <p:spPr>
          <a:xfrm>
            <a:off x="1062181" y="525608"/>
            <a:ext cx="21971001" cy="143316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5E5E5E"/>
                </a:solidFill>
                <a:latin typeface="游ゴシック体 ボールド"/>
                <a:ea typeface="游ゴシック体 ボールド"/>
                <a:cs typeface="游ゴシック体 ボールド"/>
                <a:sym typeface="游ゴシック体 ボールド"/>
              </a:defRPr>
            </a:lvl1pPr>
          </a:lstStyle>
          <a:p>
            <a:r>
              <a:t>５. 経常利益率の推移（車両規模別）</a:t>
            </a:r>
          </a:p>
        </p:txBody>
      </p:sp>
      <p:sp>
        <p:nvSpPr>
          <p:cNvPr id="204" name="全体で ▲0.2〜0.9% の間を推移"/>
          <p:cNvSpPr txBox="1">
            <a:spLocks noGrp="1"/>
          </p:cNvSpPr>
          <p:nvPr>
            <p:ph type="body" idx="21"/>
          </p:nvPr>
        </p:nvSpPr>
        <p:spPr>
          <a:xfrm>
            <a:off x="1062181" y="2355185"/>
            <a:ext cx="21971001" cy="9347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>
              <a:defRPr>
                <a:solidFill>
                  <a:srgbClr val="5E5E5E"/>
                </a:solidFill>
                <a:latin typeface="游ゴシック体 ボールド"/>
                <a:ea typeface="游ゴシック体 ボールド"/>
                <a:cs typeface="游ゴシック体 ボールド"/>
                <a:sym typeface="游ゴシック体 ボールド"/>
              </a:defRPr>
            </a:pPr>
            <a:r>
              <a:t>全体で </a:t>
            </a: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▲0.2〜0.9%</a:t>
            </a:r>
            <a:r>
              <a:t> の間を推移</a:t>
            </a:r>
          </a:p>
        </p:txBody>
      </p:sp>
      <p:graphicFrame>
        <p:nvGraphicFramePr>
          <p:cNvPr id="205" name="2D折れ線グラフ"/>
          <p:cNvGraphicFramePr/>
          <p:nvPr/>
        </p:nvGraphicFramePr>
        <p:xfrm>
          <a:off x="4164716" y="3903495"/>
          <a:ext cx="15765931" cy="8332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6" name="出所：「経常分析報告書（概要版）」（全日本トラック協会）"/>
          <p:cNvSpPr txBox="1"/>
          <p:nvPr/>
        </p:nvSpPr>
        <p:spPr>
          <a:xfrm>
            <a:off x="11097042" y="12484211"/>
            <a:ext cx="8685948" cy="40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457200">
              <a:defRPr>
                <a:latin typeface="游ゴシック体 ミディアム"/>
                <a:ea typeface="游ゴシック体 ミディアム"/>
                <a:cs typeface="游ゴシック体 ミディアム"/>
                <a:sym typeface="游ゴシック体 ミディアム"/>
              </a:defRPr>
            </a:lvl1pPr>
          </a:lstStyle>
          <a:p>
            <a:r>
              <a:t>出所：「経常分析報告書（概要版）」（全日本トラック協会）</a:t>
            </a:r>
          </a:p>
        </p:txBody>
      </p:sp>
      <p:sp>
        <p:nvSpPr>
          <p:cNvPr id="207" name="（%）"/>
          <p:cNvSpPr txBox="1"/>
          <p:nvPr/>
        </p:nvSpPr>
        <p:spPr>
          <a:xfrm>
            <a:off x="3582299" y="3967965"/>
            <a:ext cx="1247764" cy="5016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100"/>
            </a:lvl1pPr>
          </a:lstStyle>
          <a:p>
            <a:r>
              <a:t>（%）</a:t>
            </a:r>
          </a:p>
        </p:txBody>
      </p:sp>
      <p:sp>
        <p:nvSpPr>
          <p:cNvPr id="208" name="スライド番号"/>
          <p:cNvSpPr txBox="1">
            <a:spLocks noGrp="1"/>
          </p:cNvSpPr>
          <p:nvPr>
            <p:ph type="sldNum" sz="quarter" idx="4294967295"/>
          </p:nvPr>
        </p:nvSpPr>
        <p:spPr>
          <a:xfrm>
            <a:off x="12053506" y="13125399"/>
            <a:ext cx="264491" cy="3302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8</a:t>
            </a:fld>
            <a:endParaRPr/>
          </a:p>
        </p:txBody>
      </p:sp>
      <p:sp>
        <p:nvSpPr>
          <p:cNvPr id="209" name="線"/>
          <p:cNvSpPr/>
          <p:nvPr/>
        </p:nvSpPr>
        <p:spPr>
          <a:xfrm>
            <a:off x="966514" y="1959818"/>
            <a:ext cx="22285093" cy="1"/>
          </a:xfrm>
          <a:prstGeom prst="line">
            <a:avLst/>
          </a:prstGeom>
          <a:ln w="127000">
            <a:solidFill>
              <a:schemeClr val="accent1">
                <a:lumOff val="-13575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運送業界を維持していくには…"/>
          <p:cNvSpPr txBox="1">
            <a:spLocks noGrp="1"/>
          </p:cNvSpPr>
          <p:nvPr>
            <p:ph type="title"/>
          </p:nvPr>
        </p:nvSpPr>
        <p:spPr>
          <a:xfrm>
            <a:off x="1206500" y="303718"/>
            <a:ext cx="21971000" cy="5257604"/>
          </a:xfrm>
          <a:prstGeom prst="rect">
            <a:avLst/>
          </a:prstGeom>
        </p:spPr>
        <p:txBody>
          <a:bodyPr/>
          <a:lstStyle/>
          <a:p>
            <a:pPr algn="ctr">
              <a:defRPr sz="10000" spc="-200">
                <a:solidFill>
                  <a:srgbClr val="5E5E5E"/>
                </a:solidFill>
                <a:latin typeface="游ゴシック体 ボールド"/>
                <a:ea typeface="游ゴシック体 ボールド"/>
                <a:cs typeface="游ゴシック体 ボールド"/>
                <a:sym typeface="游ゴシック体 ボールド"/>
              </a:defRPr>
            </a:pPr>
            <a:r>
              <a:t>運送業界を維持していくには</a:t>
            </a:r>
          </a:p>
          <a:p>
            <a:pPr algn="ctr">
              <a:defRPr sz="11600" spc="-232">
                <a:solidFill>
                  <a:srgbClr val="5E5E5E"/>
                </a:solidFill>
                <a:latin typeface="游ゴシック体 ボールド"/>
                <a:ea typeface="游ゴシック体 ボールド"/>
                <a:cs typeface="游ゴシック体 ボールド"/>
                <a:sym typeface="游ゴシック体 ボールド"/>
              </a:defRPr>
            </a:pP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最低２割の運賃改定が必要</a:t>
            </a:r>
            <a:r>
              <a:t>です</a:t>
            </a:r>
          </a:p>
        </p:txBody>
      </p:sp>
      <p:sp>
        <p:nvSpPr>
          <p:cNvPr id="212" name="線"/>
          <p:cNvSpPr/>
          <p:nvPr/>
        </p:nvSpPr>
        <p:spPr>
          <a:xfrm>
            <a:off x="1991938" y="3731846"/>
            <a:ext cx="20400122" cy="1"/>
          </a:xfrm>
          <a:prstGeom prst="line">
            <a:avLst/>
          </a:prstGeom>
          <a:ln w="127000">
            <a:solidFill>
              <a:srgbClr val="3D62AD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213" name="【計算根拠】…"/>
          <p:cNvSpPr txBox="1"/>
          <p:nvPr/>
        </p:nvSpPr>
        <p:spPr>
          <a:xfrm>
            <a:off x="2321497" y="4061267"/>
            <a:ext cx="11135441" cy="95853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3700">
                <a:latin typeface="游ゴシック体 ミディアム"/>
                <a:ea typeface="游ゴシック体 ミディアム"/>
                <a:cs typeface="游ゴシック体 ミディアム"/>
                <a:sym typeface="游ゴシック体 ミディアム"/>
              </a:defRPr>
            </a:pPr>
            <a:r>
              <a:t>【計算根拠】</a:t>
            </a:r>
          </a:p>
          <a:p>
            <a:pPr algn="l">
              <a:lnSpc>
                <a:spcPct val="50000"/>
              </a:lnSpc>
              <a:defRPr sz="3700">
                <a:latin typeface="游ゴシック体 ミディアム"/>
                <a:ea typeface="游ゴシック体 ミディアム"/>
                <a:cs typeface="游ゴシック体 ミディアム"/>
                <a:sym typeface="游ゴシック体 ミディアム"/>
              </a:defRPr>
            </a:pPr>
            <a:endParaRPr/>
          </a:p>
          <a:p>
            <a:pPr algn="l">
              <a:defRPr sz="3700">
                <a:latin typeface="游ゴシック体 ミディアム"/>
                <a:ea typeface="游ゴシック体 ミディアム"/>
                <a:cs typeface="游ゴシック体 ミディアム"/>
                <a:sym typeface="游ゴシック体 ミディアム"/>
              </a:defRPr>
            </a:pPr>
            <a:r>
              <a:t>売上高：３０億円、従業員：200人の場合</a:t>
            </a:r>
          </a:p>
          <a:p>
            <a:pPr algn="l">
              <a:defRPr sz="3700">
                <a:latin typeface="游ゴシック体 ミディアム"/>
                <a:ea typeface="游ゴシック体 ミディアム"/>
                <a:cs typeface="游ゴシック体 ミディアム"/>
                <a:sym typeface="游ゴシック体 ミディアム"/>
              </a:defRPr>
            </a:pPr>
            <a:r>
              <a:t>１）経常利益率を０％から10%にするには</a:t>
            </a:r>
          </a:p>
          <a:p>
            <a:pPr algn="l">
              <a:defRPr sz="3700">
                <a:latin typeface="游ゴシック体 ミディアム"/>
                <a:ea typeface="游ゴシック体 ミディアム"/>
                <a:cs typeface="游ゴシック体 ミディアム"/>
                <a:sym typeface="游ゴシック体 ミディアム"/>
              </a:defRPr>
            </a:pPr>
            <a:r>
              <a:t>　　⇨３億円のアップが必要＝10%</a:t>
            </a:r>
          </a:p>
          <a:p>
            <a:pPr algn="l">
              <a:defRPr sz="3700">
                <a:latin typeface="游ゴシック体 ミディアム"/>
                <a:ea typeface="游ゴシック体 ミディアム"/>
                <a:cs typeface="游ゴシック体 ミディアム"/>
                <a:sym typeface="游ゴシック体 ミディアム"/>
              </a:defRPr>
            </a:pPr>
            <a:r>
              <a:t>　　※30億円（売上高）x10%（経常利益率）</a:t>
            </a:r>
          </a:p>
          <a:p>
            <a:pPr algn="l">
              <a:defRPr sz="3700">
                <a:latin typeface="游ゴシック体 ミディアム"/>
                <a:ea typeface="游ゴシック体 ミディアム"/>
                <a:cs typeface="游ゴシック体 ミディアム"/>
                <a:sym typeface="游ゴシック体 ミディアム"/>
              </a:defRPr>
            </a:pPr>
            <a:endParaRPr/>
          </a:p>
          <a:p>
            <a:pPr algn="l">
              <a:defRPr sz="3700">
                <a:latin typeface="游ゴシック体 ミディアム"/>
                <a:ea typeface="游ゴシック体 ミディアム"/>
                <a:cs typeface="游ゴシック体 ミディアム"/>
                <a:sym typeface="游ゴシック体 ミディアム"/>
              </a:defRPr>
            </a:pPr>
            <a:r>
              <a:t>２）賃金を100万円上げるには</a:t>
            </a:r>
          </a:p>
          <a:p>
            <a:pPr algn="l">
              <a:defRPr sz="3700">
                <a:latin typeface="游ゴシック体 ミディアム"/>
                <a:ea typeface="游ゴシック体 ミディアム"/>
                <a:cs typeface="游ゴシック体 ミディアム"/>
                <a:sym typeface="游ゴシック体 ミディアム"/>
              </a:defRPr>
            </a:pPr>
            <a:r>
              <a:t>　　⇨２億円のアップが必要＝7%</a:t>
            </a:r>
          </a:p>
          <a:p>
            <a:pPr algn="l">
              <a:defRPr sz="3700">
                <a:latin typeface="游ゴシック体 ミディアム"/>
                <a:ea typeface="游ゴシック体 ミディアム"/>
                <a:cs typeface="游ゴシック体 ミディアム"/>
                <a:sym typeface="游ゴシック体 ミディアム"/>
              </a:defRPr>
            </a:pPr>
            <a:r>
              <a:t>　　※100万円（賃金）x200人（従業員数）</a:t>
            </a:r>
          </a:p>
          <a:p>
            <a:pPr algn="l">
              <a:defRPr sz="3700">
                <a:latin typeface="游ゴシック体 ミディアム"/>
                <a:ea typeface="游ゴシック体 ミディアム"/>
                <a:cs typeface="游ゴシック体 ミディアム"/>
                <a:sym typeface="游ゴシック体 ミディアム"/>
              </a:defRPr>
            </a:pPr>
            <a:endParaRPr/>
          </a:p>
          <a:p>
            <a:pPr algn="l">
              <a:defRPr sz="3700">
                <a:latin typeface="游ゴシック体 ミディアム"/>
                <a:ea typeface="游ゴシック体 ミディアム"/>
                <a:cs typeface="游ゴシック体 ミディアム"/>
                <a:sym typeface="游ゴシック体 ミディアム"/>
              </a:defRPr>
            </a:pPr>
            <a:r>
              <a:t>３）その他の経費</a:t>
            </a:r>
          </a:p>
          <a:p>
            <a:pPr algn="l">
              <a:defRPr sz="3700">
                <a:latin typeface="游ゴシック体 ミディアム"/>
                <a:ea typeface="游ゴシック体 ミディアム"/>
                <a:cs typeface="游ゴシック体 ミディアム"/>
                <a:sym typeface="游ゴシック体 ミディアム"/>
              </a:defRPr>
            </a:pPr>
            <a:r>
              <a:t>　　車両・軽油価格の高騰・高速料金負担など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ヒラギノ角ゴ ProN W6"/>
        <a:ea typeface="ヒラギノ角ゴ ProN W6"/>
        <a:cs typeface="ヒラギノ角ゴ ProN W6"/>
      </a:majorFont>
      <a:minorFont>
        <a:latin typeface="ヒラギノ角ゴ ProN W6"/>
        <a:ea typeface="ヒラギノ角ゴ ProN W6"/>
        <a:cs typeface="ヒラギノ角ゴ ProN W6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ヒラギノ角ゴ ProN W3"/>
            <a:ea typeface="ヒラギノ角ゴ ProN W3"/>
            <a:cs typeface="ヒラギノ角ゴ ProN W3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ヒラギノ角ゴ ProN W3"/>
            <a:ea typeface="ヒラギノ角ゴ ProN W3"/>
            <a:cs typeface="ヒラギノ角ゴ ProN W3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ヒラギノ角ゴ ProN W6"/>
        <a:ea typeface="ヒラギノ角ゴ ProN W6"/>
        <a:cs typeface="ヒラギノ角ゴ ProN W6"/>
      </a:majorFont>
      <a:minorFont>
        <a:latin typeface="ヒラギノ角ゴ ProN W6"/>
        <a:ea typeface="ヒラギノ角ゴ ProN W6"/>
        <a:cs typeface="ヒラギノ角ゴ ProN W6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ヒラギノ角ゴ ProN W3"/>
            <a:ea typeface="ヒラギノ角ゴ ProN W3"/>
            <a:cs typeface="ヒラギノ角ゴ ProN W3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ヒラギノ角ゴ ProN W3"/>
            <a:ea typeface="ヒラギノ角ゴ ProN W3"/>
            <a:cs typeface="ヒラギノ角ゴ ProN W3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282</Words>
  <Application>Microsoft Office PowerPoint</Application>
  <PresentationFormat>ユーザー設定</PresentationFormat>
  <Paragraphs>80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20" baseType="lpstr">
      <vt:lpstr>Meiryo UI</vt:lpstr>
      <vt:lpstr>ヒラギノ角ゴ ProN W3</vt:lpstr>
      <vt:lpstr>ヒラギノ角ゴ ProN W6</vt:lpstr>
      <vt:lpstr>游ゴシック Medium</vt:lpstr>
      <vt:lpstr>游ゴシック体 ボールド</vt:lpstr>
      <vt:lpstr>游ゴシック体 ミディアム</vt:lpstr>
      <vt:lpstr>Century Gothic</vt:lpstr>
      <vt:lpstr>Impact</vt:lpstr>
      <vt:lpstr>21_BasicWhite</vt:lpstr>
      <vt:lpstr>持続可能な物流を目指して</vt:lpstr>
      <vt:lpstr>何が起こるのか</vt:lpstr>
      <vt:lpstr>目次</vt:lpstr>
      <vt:lpstr>１. ドライバー不足</vt:lpstr>
      <vt:lpstr>２. 長時間労働</vt:lpstr>
      <vt:lpstr>３. 低賃金</vt:lpstr>
      <vt:lpstr>４. 車両価格の高騰</vt:lpstr>
      <vt:lpstr>５. 経常利益率の推移（車両規模別）</vt:lpstr>
      <vt:lpstr>運送業界を維持していくには 最低２割の運賃改定が必要です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持続可能な物流を目指して</dc:title>
  <cp:lastModifiedBy>otake keisuke</cp:lastModifiedBy>
  <cp:revision>2</cp:revision>
  <dcterms:modified xsi:type="dcterms:W3CDTF">2023-06-11T15:20:04Z</dcterms:modified>
</cp:coreProperties>
</file>